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0"/>
  </p:notesMasterIdLst>
  <p:sldIdLst>
    <p:sldId id="317" r:id="rId2"/>
    <p:sldId id="318" r:id="rId3"/>
    <p:sldId id="319" r:id="rId4"/>
    <p:sldId id="320" r:id="rId5"/>
    <p:sldId id="321" r:id="rId6"/>
    <p:sldId id="322" r:id="rId7"/>
    <p:sldId id="323" r:id="rId8"/>
    <p:sldId id="324" r:id="rId9"/>
    <p:sldId id="325" r:id="rId10"/>
    <p:sldId id="326" r:id="rId11"/>
    <p:sldId id="327" r:id="rId12"/>
    <p:sldId id="328" r:id="rId13"/>
    <p:sldId id="329" r:id="rId14"/>
    <p:sldId id="330" r:id="rId15"/>
    <p:sldId id="331" r:id="rId16"/>
    <p:sldId id="332" r:id="rId17"/>
    <p:sldId id="333" r:id="rId18"/>
    <p:sldId id="334" r:id="rId1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9" d="100"/>
          <a:sy n="59" d="100"/>
        </p:scale>
        <p:origin x="-67" y="-485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313FF13-F914-424E-B3C1-46E51D713FE3}" type="datetimeFigureOut">
              <a:rPr lang="en-US" smtClean="0"/>
              <a:pPr/>
              <a:t>10/27/2019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54FBC2-A474-48D6-B7FC-EDA3992A28B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7" name="Line 57"/>
          <p:cNvSpPr>
            <a:spLocks noChangeShapeType="1"/>
          </p:cNvSpPr>
          <p:nvPr userDrawn="1"/>
        </p:nvSpPr>
        <p:spPr bwMode="ltGray">
          <a:xfrm>
            <a:off x="8839200" y="0"/>
            <a:ext cx="0" cy="2362200"/>
          </a:xfrm>
          <a:prstGeom prst="line">
            <a:avLst/>
          </a:prstGeom>
          <a:noFill/>
          <a:ln w="9525">
            <a:solidFill>
              <a:schemeClr val="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en-US" sz="2400">
              <a:solidFill>
                <a:srgbClr val="003D62"/>
              </a:solidFill>
              <a:latin typeface="Tahoma" pitchFamily="34" charset="0"/>
              <a:ea typeface="新細明體" pitchFamily="18" charset="-120"/>
            </a:endParaRPr>
          </a:p>
        </p:txBody>
      </p:sp>
      <p:grpSp>
        <p:nvGrpSpPr>
          <p:cNvPr id="2" name="Group 58"/>
          <p:cNvGrpSpPr>
            <a:grpSpLocks/>
          </p:cNvGrpSpPr>
          <p:nvPr userDrawn="1"/>
        </p:nvGrpSpPr>
        <p:grpSpPr bwMode="auto">
          <a:xfrm>
            <a:off x="4763" y="887413"/>
            <a:ext cx="6654800" cy="2851150"/>
            <a:chOff x="3" y="559"/>
            <a:chExt cx="4192" cy="1796"/>
          </a:xfrm>
        </p:grpSpPr>
        <p:sp>
          <p:nvSpPr>
            <p:cNvPr id="10299" name="Line 59"/>
            <p:cNvSpPr>
              <a:spLocks noChangeShapeType="1"/>
            </p:cNvSpPr>
            <p:nvPr userDrawn="1"/>
          </p:nvSpPr>
          <p:spPr bwMode="ltGray">
            <a:xfrm>
              <a:off x="506" y="559"/>
              <a:ext cx="0" cy="1796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  <p:sp>
          <p:nvSpPr>
            <p:cNvPr id="10300" name="Line 60"/>
            <p:cNvSpPr>
              <a:spLocks noChangeShapeType="1"/>
            </p:cNvSpPr>
            <p:nvPr userDrawn="1"/>
          </p:nvSpPr>
          <p:spPr bwMode="ltGray">
            <a:xfrm flipH="1" flipV="1">
              <a:off x="3" y="1924"/>
              <a:ext cx="3211" cy="1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  <p:sp>
          <p:nvSpPr>
            <p:cNvPr id="10301" name="Line 61"/>
            <p:cNvSpPr>
              <a:spLocks noChangeShapeType="1"/>
            </p:cNvSpPr>
            <p:nvPr userDrawn="1"/>
          </p:nvSpPr>
          <p:spPr bwMode="ltGray">
            <a:xfrm flipH="1" flipV="1">
              <a:off x="384" y="938"/>
              <a:ext cx="3811" cy="1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  <p:sp>
          <p:nvSpPr>
            <p:cNvPr id="10302" name="Arc 62"/>
            <p:cNvSpPr>
              <a:spLocks/>
            </p:cNvSpPr>
            <p:nvPr userDrawn="1"/>
          </p:nvSpPr>
          <p:spPr bwMode="ltGray">
            <a:xfrm rot="16200000" flipH="1">
              <a:off x="426" y="860"/>
              <a:ext cx="156" cy="157"/>
            </a:xfrm>
            <a:custGeom>
              <a:avLst/>
              <a:gdLst>
                <a:gd name="G0" fmla="+- 21595 0 0"/>
                <a:gd name="G1" fmla="+- 21600 0 0"/>
                <a:gd name="G2" fmla="+- 21600 0 0"/>
                <a:gd name="T0" fmla="*/ 21114 w 43195"/>
                <a:gd name="T1" fmla="*/ 5 h 43200"/>
                <a:gd name="T2" fmla="*/ 0 w 43195"/>
                <a:gd name="T3" fmla="*/ 22056 h 43200"/>
                <a:gd name="T4" fmla="*/ 21595 w 43195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195" h="43200" fill="none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</a:path>
                <a:path w="43195" h="43200" stroke="0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  <a:lnTo>
                    <a:pt x="21595" y="21600"/>
                  </a:lnTo>
                  <a:close/>
                </a:path>
              </a:pathLst>
            </a:cu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</p:grpSp>
      <p:grpSp>
        <p:nvGrpSpPr>
          <p:cNvPr id="3" name="Group 63"/>
          <p:cNvGrpSpPr>
            <a:grpSpLocks/>
          </p:cNvGrpSpPr>
          <p:nvPr userDrawn="1"/>
        </p:nvGrpSpPr>
        <p:grpSpPr bwMode="auto">
          <a:xfrm>
            <a:off x="2349500" y="3098800"/>
            <a:ext cx="6045200" cy="2876550"/>
            <a:chOff x="1480" y="1952"/>
            <a:chExt cx="3808" cy="1812"/>
          </a:xfrm>
        </p:grpSpPr>
        <p:sp>
          <p:nvSpPr>
            <p:cNvPr id="10304" name="Line 64"/>
            <p:cNvSpPr>
              <a:spLocks noChangeShapeType="1"/>
            </p:cNvSpPr>
            <p:nvPr userDrawn="1"/>
          </p:nvSpPr>
          <p:spPr bwMode="ltGray">
            <a:xfrm flipV="1">
              <a:off x="1480" y="3442"/>
              <a:ext cx="3808" cy="0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  <p:sp>
          <p:nvSpPr>
            <p:cNvPr id="10305" name="Line 65"/>
            <p:cNvSpPr>
              <a:spLocks noChangeShapeType="1"/>
            </p:cNvSpPr>
            <p:nvPr userDrawn="1"/>
          </p:nvSpPr>
          <p:spPr bwMode="ltGray">
            <a:xfrm flipH="1">
              <a:off x="5172" y="1952"/>
              <a:ext cx="0" cy="1812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  <p:sp>
          <p:nvSpPr>
            <p:cNvPr id="10306" name="Arc 66"/>
            <p:cNvSpPr>
              <a:spLocks/>
            </p:cNvSpPr>
            <p:nvPr userDrawn="1"/>
          </p:nvSpPr>
          <p:spPr bwMode="ltGray">
            <a:xfrm rot="5400000">
              <a:off x="5097" y="3346"/>
              <a:ext cx="156" cy="157"/>
            </a:xfrm>
            <a:custGeom>
              <a:avLst/>
              <a:gdLst>
                <a:gd name="G0" fmla="+- 21595 0 0"/>
                <a:gd name="G1" fmla="+- 21600 0 0"/>
                <a:gd name="G2" fmla="+- 21600 0 0"/>
                <a:gd name="T0" fmla="*/ 21114 w 43195"/>
                <a:gd name="T1" fmla="*/ 5 h 43200"/>
                <a:gd name="T2" fmla="*/ 0 w 43195"/>
                <a:gd name="T3" fmla="*/ 22056 h 43200"/>
                <a:gd name="T4" fmla="*/ 21595 w 43195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195" h="43200" fill="none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</a:path>
                <a:path w="43195" h="43200" stroke="0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  <a:lnTo>
                    <a:pt x="21595" y="21600"/>
                  </a:lnTo>
                  <a:close/>
                </a:path>
              </a:pathLst>
            </a:cu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</p:grpSp>
      <p:sp>
        <p:nvSpPr>
          <p:cNvPr id="10307" name="Rectangle 67"/>
          <p:cNvSpPr>
            <a:spLocks noGrp="1" noChangeArrowheads="1"/>
          </p:cNvSpPr>
          <p:nvPr>
            <p:ph type="ctrTitle"/>
          </p:nvPr>
        </p:nvSpPr>
        <p:spPr>
          <a:xfrm>
            <a:off x="990600" y="1752600"/>
            <a:ext cx="7772400" cy="1143000"/>
          </a:xfrm>
        </p:spPr>
        <p:txBody>
          <a:bodyPr/>
          <a:lstStyle>
            <a:lvl1pPr>
              <a:defRPr b="1">
                <a:solidFill>
                  <a:schemeClr val="tx1"/>
                </a:solidFill>
              </a:defRPr>
            </a:lvl1pPr>
          </a:lstStyle>
          <a:p>
            <a:r>
              <a:rPr lang="sr-Latn-CS" altLang="zh-TW"/>
              <a:t>TITLE</a:t>
            </a:r>
            <a:endParaRPr lang="en-US" altLang="zh-TW"/>
          </a:p>
        </p:txBody>
      </p:sp>
      <p:sp>
        <p:nvSpPr>
          <p:cNvPr id="10308" name="Rectangle 68" descr="Rectangle: Click to edit Master text styles&#10;Second level&#10;Third level&#10;Fourth level&#10;Fifth level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309938"/>
            <a:ext cx="6400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sr-Latn-CS" altLang="zh-TW"/>
              <a:t>Subtitle</a:t>
            </a:r>
            <a:endParaRPr lang="en-US" altLang="zh-TW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89713" y="304800"/>
            <a:ext cx="1943100" cy="59451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5650" y="304800"/>
            <a:ext cx="5681663" cy="59451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5828" y="304800"/>
            <a:ext cx="8052636" cy="1143000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28800"/>
            <a:ext cx="8064896" cy="4608512"/>
          </a:xfrm>
        </p:spPr>
        <p:txBody>
          <a:bodyPr/>
          <a:lstStyle>
            <a:lvl2pPr>
              <a:defRPr sz="2200" baseline="0"/>
            </a:lvl2pPr>
            <a:lvl3pPr>
              <a:defRPr sz="2000" baseline="0"/>
            </a:lvl3pPr>
            <a:lvl4pPr>
              <a:buFont typeface="Arial" pitchFamily="34" charset="0"/>
              <a:buChar char="•"/>
              <a:defRPr baseline="0">
                <a:latin typeface="Calibri" pitchFamily="34" charset="0"/>
              </a:defRPr>
            </a:lvl4pPr>
            <a:lvl5pPr>
              <a:defRPr baseline="0"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0413" y="1773238"/>
            <a:ext cx="3810000" cy="44767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2813" y="1773238"/>
            <a:ext cx="3810000" cy="44767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74" name="Line 58"/>
          <p:cNvSpPr>
            <a:spLocks noChangeShapeType="1"/>
          </p:cNvSpPr>
          <p:nvPr/>
        </p:nvSpPr>
        <p:spPr bwMode="ltGray">
          <a:xfrm>
            <a:off x="8839200" y="0"/>
            <a:ext cx="0" cy="2362200"/>
          </a:xfrm>
          <a:prstGeom prst="line">
            <a:avLst/>
          </a:prstGeom>
          <a:noFill/>
          <a:ln w="9525">
            <a:solidFill>
              <a:schemeClr val="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en-US" sz="2400">
              <a:solidFill>
                <a:srgbClr val="003D62"/>
              </a:solidFill>
              <a:latin typeface="Tahoma" pitchFamily="34" charset="0"/>
              <a:ea typeface="新細明體" pitchFamily="18" charset="-120"/>
            </a:endParaRPr>
          </a:p>
        </p:txBody>
      </p:sp>
      <p:grpSp>
        <p:nvGrpSpPr>
          <p:cNvPr id="2" name="Group 59"/>
          <p:cNvGrpSpPr>
            <a:grpSpLocks/>
          </p:cNvGrpSpPr>
          <p:nvPr/>
        </p:nvGrpSpPr>
        <p:grpSpPr bwMode="auto">
          <a:xfrm>
            <a:off x="414338" y="1416050"/>
            <a:ext cx="1784350" cy="2324100"/>
            <a:chOff x="96" y="916"/>
            <a:chExt cx="2208" cy="2876"/>
          </a:xfrm>
        </p:grpSpPr>
        <p:sp>
          <p:nvSpPr>
            <p:cNvPr id="9276" name="Line 60"/>
            <p:cNvSpPr>
              <a:spLocks noChangeShapeType="1"/>
            </p:cNvSpPr>
            <p:nvPr/>
          </p:nvSpPr>
          <p:spPr bwMode="ltGray">
            <a:xfrm flipH="1">
              <a:off x="96" y="1037"/>
              <a:ext cx="2208" cy="0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  <p:sp>
          <p:nvSpPr>
            <p:cNvPr id="9277" name="Line 61"/>
            <p:cNvSpPr>
              <a:spLocks noChangeShapeType="1"/>
            </p:cNvSpPr>
            <p:nvPr/>
          </p:nvSpPr>
          <p:spPr bwMode="ltGray">
            <a:xfrm>
              <a:off x="336" y="920"/>
              <a:ext cx="0" cy="2872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  <p:sp>
          <p:nvSpPr>
            <p:cNvPr id="9278" name="Arc 62"/>
            <p:cNvSpPr>
              <a:spLocks/>
            </p:cNvSpPr>
            <p:nvPr/>
          </p:nvSpPr>
          <p:spPr bwMode="ltGray">
            <a:xfrm flipH="1">
              <a:off x="217" y="916"/>
              <a:ext cx="239" cy="239"/>
            </a:xfrm>
            <a:custGeom>
              <a:avLst/>
              <a:gdLst>
                <a:gd name="G0" fmla="+- 21595 0 0"/>
                <a:gd name="G1" fmla="+- 21600 0 0"/>
                <a:gd name="G2" fmla="+- 21600 0 0"/>
                <a:gd name="T0" fmla="*/ 21114 w 43195"/>
                <a:gd name="T1" fmla="*/ 5 h 43200"/>
                <a:gd name="T2" fmla="*/ 0 w 43195"/>
                <a:gd name="T3" fmla="*/ 22056 h 43200"/>
                <a:gd name="T4" fmla="*/ 21595 w 43195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195" h="43200" fill="none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</a:path>
                <a:path w="43195" h="43200" stroke="0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  <a:lnTo>
                    <a:pt x="21595" y="21600"/>
                  </a:lnTo>
                  <a:close/>
                </a:path>
              </a:pathLst>
            </a:cu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kumimoji="1" lang="en-US" sz="2400">
                <a:solidFill>
                  <a:srgbClr val="003D62"/>
                </a:solidFill>
                <a:latin typeface="Tahoma" pitchFamily="34" charset="0"/>
                <a:ea typeface="新細明體" pitchFamily="18" charset="-120"/>
              </a:endParaRPr>
            </a:p>
          </p:txBody>
        </p:sp>
      </p:grpSp>
      <p:sp>
        <p:nvSpPr>
          <p:cNvPr id="9279" name="Rectangle 63"/>
          <p:cNvSpPr>
            <a:spLocks noGrp="1" noChangeArrowheads="1"/>
          </p:cNvSpPr>
          <p:nvPr>
            <p:ph type="title"/>
          </p:nvPr>
        </p:nvSpPr>
        <p:spPr bwMode="auto">
          <a:xfrm>
            <a:off x="755650" y="3048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altLang="zh-TW" smtClean="0"/>
              <a:t>TITLE</a:t>
            </a:r>
            <a:endParaRPr lang="en-US" altLang="zh-TW" smtClean="0"/>
          </a:p>
        </p:txBody>
      </p:sp>
      <p:sp>
        <p:nvSpPr>
          <p:cNvPr id="9280" name="Rectangle 64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 bwMode="auto">
          <a:xfrm>
            <a:off x="760413" y="1773238"/>
            <a:ext cx="7772400" cy="4476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altLang="zh-TW" smtClean="0"/>
              <a:t>Word</a:t>
            </a:r>
            <a:endParaRPr lang="en-US" altLang="zh-TW" smtClean="0"/>
          </a:p>
          <a:p>
            <a:pPr lvl="1"/>
            <a:r>
              <a:rPr lang="sr-Latn-CS" altLang="zh-TW" smtClean="0"/>
              <a:t>Word</a:t>
            </a:r>
          </a:p>
          <a:p>
            <a:pPr lvl="2"/>
            <a:r>
              <a:rPr lang="sr-Latn-CS" altLang="zh-TW" smtClean="0"/>
              <a:t>Word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Wingdings" pitchFamily="2" charset="2"/>
        <a:buChar char="w"/>
        <a:defRPr kumimoji="1"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w"/>
        <a:defRPr kumimoji="1" sz="2000">
          <a:solidFill>
            <a:schemeClr val="tx1"/>
          </a:solidFill>
          <a:latin typeface="+mn-lt"/>
          <a:ea typeface="新細明體" pitchFamily="18" charset="-120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95000"/>
        <a:buFont typeface="Wingdings" pitchFamily="2" charset="2"/>
        <a:buChar char="w"/>
        <a:defRPr kumimoji="1">
          <a:solidFill>
            <a:schemeClr val="tx1"/>
          </a:solidFill>
          <a:latin typeface="+mn-lt"/>
          <a:ea typeface="新細明體" pitchFamily="18" charset="-120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755576" y="198884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sr-Cyrl-RS" sz="2800" dirty="0" smtClean="0">
                <a:solidFill>
                  <a:srgbClr val="0070C0"/>
                </a:solidFill>
              </a:rPr>
              <a:t>МЕДИЦИНА БОЛА</a:t>
            </a:r>
            <a:r>
              <a:rPr lang="sr-Cyrl-RS" sz="2800" dirty="0" smtClean="0"/>
              <a:t/>
            </a:r>
            <a:br>
              <a:rPr lang="sr-Cyrl-RS" sz="2800" dirty="0" smtClean="0"/>
            </a:br>
            <a:r>
              <a:rPr lang="sr-Cyrl-RS" sz="2800" dirty="0" smtClean="0"/>
              <a:t/>
            </a:r>
            <a:br>
              <a:rPr lang="sr-Cyrl-RS" sz="2800" dirty="0" smtClean="0"/>
            </a:br>
            <a:r>
              <a:rPr lang="ru-RU" sz="3200" dirty="0" smtClean="0"/>
              <a:t>НЕСТЕРОИДНИ </a:t>
            </a:r>
            <a:r>
              <a:rPr lang="ru-RU" sz="3200" dirty="0" smtClean="0"/>
              <a:t>АНТИ-ИНФЛАМАТОРНИ </a:t>
            </a:r>
            <a:r>
              <a:rPr lang="ru-RU" sz="3200" dirty="0" smtClean="0"/>
              <a:t>ЛЕКОВИ И </a:t>
            </a:r>
            <a:r>
              <a:rPr lang="ru-RU" sz="3200" dirty="0" smtClean="0"/>
              <a:t>ПАРАЦЕТАМОЛ </a:t>
            </a:r>
            <a:r>
              <a:rPr lang="ru-RU" sz="3200" dirty="0" smtClean="0"/>
              <a:t>У </a:t>
            </a:r>
            <a:r>
              <a:rPr lang="ru-RU" sz="3200" dirty="0" smtClean="0"/>
              <a:t>ТЕРАПИЈИ БОЛА</a:t>
            </a:r>
            <a:r>
              <a:rPr lang="sr-Cyrl-RS" b="0" dirty="0" smtClean="0"/>
              <a:t/>
            </a:r>
            <a:br>
              <a:rPr lang="sr-Cyrl-RS" b="0" dirty="0" smtClean="0"/>
            </a:br>
            <a:r>
              <a:rPr lang="sr-Cyrl-RS" sz="3600" b="0" dirty="0" smtClean="0"/>
              <a:t>- </a:t>
            </a:r>
            <a:r>
              <a:rPr lang="sr-Cyrl-RS" sz="3600" b="0" dirty="0" smtClean="0"/>
              <a:t>предавање </a:t>
            </a:r>
            <a:r>
              <a:rPr lang="sr-Cyrl-RS" sz="3600" b="0" dirty="0" smtClean="0"/>
              <a:t>-</a:t>
            </a:r>
            <a:endParaRPr lang="en-US" sz="3600" b="0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1691680" y="3501008"/>
            <a:ext cx="6400800" cy="1752600"/>
          </a:xfrm>
        </p:spPr>
        <p:txBody>
          <a:bodyPr/>
          <a:lstStyle/>
          <a:p>
            <a:endParaRPr lang="sr-Cyrl-RS" dirty="0" smtClean="0"/>
          </a:p>
          <a:p>
            <a:endParaRPr lang="sr-Cyrl-RS" dirty="0" smtClean="0"/>
          </a:p>
          <a:p>
            <a:endParaRPr lang="sr-Cyrl-RS" dirty="0" smtClean="0"/>
          </a:p>
          <a:p>
            <a:pPr algn="r"/>
            <a:r>
              <a:rPr lang="sr-Cyrl-RS" dirty="0" smtClean="0"/>
              <a:t>Проф</a:t>
            </a:r>
            <a:r>
              <a:rPr lang="sr-Cyrl-RS" dirty="0" smtClean="0"/>
              <a:t>. др Наташа Ђорђевић</a:t>
            </a:r>
          </a:p>
          <a:p>
            <a:endParaRPr lang="sr-Cyrl-R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</a:t>
            </a:r>
            <a:r>
              <a:rPr lang="sr-Cyrl-RS" dirty="0" smtClean="0"/>
              <a:t>фармакокинетика: метаболизам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>
                <a:ea typeface="Calibri"/>
                <a:cs typeface="Times New Roman"/>
              </a:rPr>
              <a:t>НСАИЛ </a:t>
            </a:r>
            <a:endParaRPr lang="sr-Cyrl-RS" dirty="0" smtClean="0">
              <a:ea typeface="Calibri"/>
              <a:cs typeface="Times New Roman"/>
            </a:endParaRPr>
          </a:p>
          <a:p>
            <a:pPr lvl="1"/>
            <a:r>
              <a:rPr lang="en-US" dirty="0" err="1" smtClean="0"/>
              <a:t>већином</a:t>
            </a:r>
            <a:r>
              <a:rPr lang="en-US" dirty="0" smtClean="0"/>
              <a:t> </a:t>
            </a:r>
            <a:r>
              <a:rPr lang="sr-Cyrl-RS" dirty="0" smtClean="0"/>
              <a:t>се </a:t>
            </a:r>
            <a:r>
              <a:rPr lang="en-US" dirty="0" err="1" smtClean="0"/>
              <a:t>метаболишу</a:t>
            </a:r>
            <a:r>
              <a:rPr lang="en-US" dirty="0" smtClean="0"/>
              <a:t> </a:t>
            </a:r>
            <a:r>
              <a:rPr lang="en-US" dirty="0" smtClean="0"/>
              <a:t>у </a:t>
            </a:r>
            <a:r>
              <a:rPr lang="en-US" dirty="0" err="1" smtClean="0"/>
              <a:t>јетри</a:t>
            </a:r>
            <a:r>
              <a:rPr lang="en-US" dirty="0" smtClean="0"/>
              <a:t> </a:t>
            </a:r>
            <a:r>
              <a:rPr lang="en-US" dirty="0" err="1" smtClean="0"/>
              <a:t>уз</a:t>
            </a:r>
            <a:r>
              <a:rPr lang="en-US" dirty="0" smtClean="0"/>
              <a:t> </a:t>
            </a:r>
            <a:r>
              <a:rPr lang="en-US" dirty="0" err="1" smtClean="0"/>
              <a:t>учешће</a:t>
            </a:r>
            <a:r>
              <a:rPr lang="en-US" dirty="0" smtClean="0"/>
              <a:t> </a:t>
            </a:r>
            <a:r>
              <a:rPr lang="en-US" dirty="0" err="1" smtClean="0"/>
              <a:t>цитохром</a:t>
            </a:r>
            <a:r>
              <a:rPr lang="en-US" dirty="0" smtClean="0"/>
              <a:t> П 450 </a:t>
            </a:r>
            <a:r>
              <a:rPr lang="en-US" dirty="0" err="1" smtClean="0"/>
              <a:t>система</a:t>
            </a:r>
            <a:r>
              <a:rPr lang="en-US" dirty="0" smtClean="0"/>
              <a:t> (</a:t>
            </a:r>
            <a:r>
              <a:rPr lang="en-US" dirty="0" err="1" smtClean="0"/>
              <a:t>диклофенак</a:t>
            </a:r>
            <a:r>
              <a:rPr lang="en-US" dirty="0" smtClean="0"/>
              <a:t>, </a:t>
            </a:r>
            <a:r>
              <a:rPr lang="en-US" dirty="0" err="1" smtClean="0"/>
              <a:t>мефенаминска</a:t>
            </a:r>
            <a:r>
              <a:rPr lang="en-US" dirty="0" smtClean="0"/>
              <a:t> </a:t>
            </a:r>
            <a:r>
              <a:rPr lang="en-US" dirty="0" err="1" smtClean="0"/>
              <a:t>киселина</a:t>
            </a:r>
            <a:r>
              <a:rPr lang="en-US" dirty="0" smtClean="0"/>
              <a:t>, </a:t>
            </a:r>
            <a:r>
              <a:rPr lang="en-US" dirty="0" err="1" smtClean="0"/>
              <a:t>целекоксиб</a:t>
            </a:r>
            <a:r>
              <a:rPr lang="en-US" dirty="0" smtClean="0"/>
              <a:t>) и/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коњугацијом</a:t>
            </a:r>
            <a:r>
              <a:rPr lang="en-US" dirty="0" smtClean="0"/>
              <a:t>, </a:t>
            </a:r>
            <a:r>
              <a:rPr lang="en-US" dirty="0" err="1" smtClean="0"/>
              <a:t>најчешће</a:t>
            </a:r>
            <a:r>
              <a:rPr lang="en-US" dirty="0" smtClean="0"/>
              <a:t> </a:t>
            </a:r>
            <a:r>
              <a:rPr lang="en-US" dirty="0" err="1" smtClean="0"/>
              <a:t>са</a:t>
            </a:r>
            <a:r>
              <a:rPr lang="en-US" dirty="0" smtClean="0"/>
              <a:t> </a:t>
            </a:r>
            <a:r>
              <a:rPr lang="en-US" dirty="0" err="1" smtClean="0"/>
              <a:t>глукуронском</a:t>
            </a:r>
            <a:r>
              <a:rPr lang="en-US" dirty="0" smtClean="0"/>
              <a:t> </a:t>
            </a:r>
            <a:r>
              <a:rPr lang="en-US" dirty="0" err="1" smtClean="0"/>
              <a:t>киселином</a:t>
            </a:r>
            <a:r>
              <a:rPr lang="en-US" dirty="0" smtClean="0"/>
              <a:t> (</a:t>
            </a:r>
            <a:r>
              <a:rPr lang="en-US" dirty="0" err="1" smtClean="0"/>
              <a:t>ацетилсалицилна</a:t>
            </a:r>
            <a:r>
              <a:rPr lang="en-US" dirty="0" smtClean="0"/>
              <a:t> </a:t>
            </a:r>
            <a:r>
              <a:rPr lang="en-US" dirty="0" err="1" smtClean="0"/>
              <a:t>киселина</a:t>
            </a:r>
            <a:r>
              <a:rPr lang="en-US" dirty="0" smtClean="0"/>
              <a:t>, </a:t>
            </a:r>
            <a:r>
              <a:rPr lang="en-US" dirty="0" err="1" smtClean="0"/>
              <a:t>диклофенак</a:t>
            </a:r>
            <a:r>
              <a:rPr lang="en-US" dirty="0" smtClean="0"/>
              <a:t>, </a:t>
            </a:r>
            <a:r>
              <a:rPr lang="en-US" dirty="0" err="1" smtClean="0"/>
              <a:t>кеторолак</a:t>
            </a:r>
            <a:r>
              <a:rPr lang="en-US" dirty="0" smtClean="0"/>
              <a:t>, </a:t>
            </a:r>
            <a:r>
              <a:rPr lang="en-US" dirty="0" err="1" smtClean="0"/>
              <a:t>индометацин</a:t>
            </a:r>
            <a:r>
              <a:rPr lang="en-US" dirty="0" smtClean="0"/>
              <a:t>, </a:t>
            </a:r>
            <a:r>
              <a:rPr lang="en-US" dirty="0" err="1" smtClean="0"/>
              <a:t>ибупрофен</a:t>
            </a:r>
            <a:r>
              <a:rPr lang="en-US" dirty="0" smtClean="0"/>
              <a:t>, </a:t>
            </a:r>
            <a:r>
              <a:rPr lang="en-US" dirty="0" err="1" smtClean="0"/>
              <a:t>кетопрофен</a:t>
            </a:r>
            <a:r>
              <a:rPr lang="en-US" dirty="0" smtClean="0"/>
              <a:t>, </a:t>
            </a:r>
            <a:r>
              <a:rPr lang="en-US" dirty="0" err="1" smtClean="0"/>
              <a:t>напроксен</a:t>
            </a:r>
            <a:r>
              <a:rPr lang="en-US" dirty="0" smtClean="0"/>
              <a:t>, </a:t>
            </a:r>
            <a:r>
              <a:rPr lang="en-US" dirty="0" err="1" smtClean="0"/>
              <a:t>пироксикам</a:t>
            </a:r>
            <a:r>
              <a:rPr lang="en-US" dirty="0" smtClean="0"/>
              <a:t>)</a:t>
            </a:r>
            <a:endParaRPr lang="sr-Cyrl-RS" dirty="0" smtClean="0"/>
          </a:p>
          <a:p>
            <a:pPr lvl="2"/>
            <a:r>
              <a:rPr lang="sr-Cyrl-RS" dirty="0" smtClean="0"/>
              <a:t>н</a:t>
            </a:r>
            <a:r>
              <a:rPr lang="en-US" dirty="0" err="1" smtClean="0"/>
              <a:t>еки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НСАИЛ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метаболишу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активних</a:t>
            </a:r>
            <a:r>
              <a:rPr lang="en-US" dirty="0" smtClean="0"/>
              <a:t> </a:t>
            </a:r>
            <a:r>
              <a:rPr lang="en-US" dirty="0" err="1" smtClean="0"/>
              <a:t>метаболита</a:t>
            </a:r>
            <a:r>
              <a:rPr lang="en-US" dirty="0" smtClean="0"/>
              <a:t> (</a:t>
            </a:r>
            <a:r>
              <a:rPr lang="en-US" dirty="0" err="1" smtClean="0"/>
              <a:t>нимесулид</a:t>
            </a:r>
            <a:r>
              <a:rPr lang="en-US" dirty="0" smtClean="0"/>
              <a:t>), </a:t>
            </a:r>
            <a:r>
              <a:rPr lang="en-US" dirty="0" err="1" smtClean="0"/>
              <a:t>што</a:t>
            </a:r>
            <a:r>
              <a:rPr lang="en-US" dirty="0" smtClean="0"/>
              <a:t> </a:t>
            </a:r>
            <a:r>
              <a:rPr lang="en-US" dirty="0" err="1" smtClean="0"/>
              <a:t>им</a:t>
            </a:r>
            <a:r>
              <a:rPr lang="en-US" dirty="0" smtClean="0"/>
              <a:t> </a:t>
            </a:r>
            <a:r>
              <a:rPr lang="en-US" dirty="0" err="1" smtClean="0"/>
              <a:t>продужава</a:t>
            </a:r>
            <a:r>
              <a:rPr lang="en-US" dirty="0" smtClean="0"/>
              <a:t> </a:t>
            </a:r>
            <a:r>
              <a:rPr lang="en-US" dirty="0" err="1" smtClean="0"/>
              <a:t>аналгетски</a:t>
            </a:r>
            <a:r>
              <a:rPr lang="en-US" dirty="0" smtClean="0"/>
              <a:t> </a:t>
            </a:r>
            <a:r>
              <a:rPr lang="en-US" dirty="0" err="1" smtClean="0"/>
              <a:t>ефекат</a:t>
            </a:r>
            <a:endParaRPr lang="sr-Cyrl-RS" dirty="0" smtClean="0">
              <a:ea typeface="Calibri"/>
              <a:cs typeface="Times New Roman"/>
            </a:endParaRPr>
          </a:p>
          <a:p>
            <a:r>
              <a:rPr lang="en-US" dirty="0" err="1" smtClean="0">
                <a:ea typeface="Calibri"/>
                <a:cs typeface="Times New Roman"/>
              </a:rPr>
              <a:t>Парацетамол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endParaRPr lang="sr-Cyrl-RS" dirty="0" smtClean="0">
              <a:ea typeface="Calibri"/>
              <a:cs typeface="Times New Roman"/>
            </a:endParaRPr>
          </a:p>
          <a:p>
            <a:pPr lvl="1"/>
            <a:r>
              <a:rPr lang="en-US" dirty="0" smtClean="0"/>
              <a:t>у </a:t>
            </a:r>
            <a:r>
              <a:rPr lang="en-US" dirty="0" err="1" smtClean="0"/>
              <a:t>највећој</a:t>
            </a:r>
            <a:r>
              <a:rPr lang="en-US" dirty="0" smtClean="0"/>
              <a:t> </a:t>
            </a:r>
            <a:r>
              <a:rPr lang="en-US" dirty="0" err="1" smtClean="0"/>
              <a:t>мери</a:t>
            </a:r>
            <a:r>
              <a:rPr lang="en-US" dirty="0" smtClean="0"/>
              <a:t> </a:t>
            </a:r>
            <a:r>
              <a:rPr lang="en-US" dirty="0" err="1" smtClean="0"/>
              <a:t>метаболише</a:t>
            </a:r>
            <a:r>
              <a:rPr lang="en-US" dirty="0" smtClean="0"/>
              <a:t> </a:t>
            </a:r>
            <a:r>
              <a:rPr lang="en-US" dirty="0" err="1" smtClean="0"/>
              <a:t>коњугацијом</a:t>
            </a:r>
            <a:r>
              <a:rPr lang="en-US" dirty="0" smtClean="0"/>
              <a:t>, </a:t>
            </a:r>
            <a:r>
              <a:rPr lang="en-US" dirty="0" err="1" smtClean="0"/>
              <a:t>док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његов</a:t>
            </a:r>
            <a:r>
              <a:rPr lang="en-US" dirty="0" smtClean="0"/>
              <a:t> </a:t>
            </a:r>
            <a:r>
              <a:rPr lang="en-US" dirty="0" err="1" smtClean="0"/>
              <a:t>мањи</a:t>
            </a:r>
            <a:r>
              <a:rPr lang="en-US" dirty="0" smtClean="0"/>
              <a:t> </a:t>
            </a:r>
            <a:r>
              <a:rPr lang="en-US" dirty="0" err="1" smtClean="0"/>
              <a:t>део</a:t>
            </a:r>
            <a:r>
              <a:rPr lang="en-US" dirty="0" smtClean="0"/>
              <a:t> </a:t>
            </a:r>
            <a:r>
              <a:rPr lang="en-US" dirty="0" err="1" smtClean="0"/>
              <a:t>уз</a:t>
            </a:r>
            <a:r>
              <a:rPr lang="en-US" dirty="0" smtClean="0"/>
              <a:t> </a:t>
            </a:r>
            <a:r>
              <a:rPr lang="en-US" dirty="0" err="1" smtClean="0"/>
              <a:t>помоћ</a:t>
            </a:r>
            <a:r>
              <a:rPr lang="en-US" dirty="0" smtClean="0"/>
              <a:t> </a:t>
            </a:r>
            <a:r>
              <a:rPr lang="en-US" dirty="0" err="1" smtClean="0"/>
              <a:t>цитохром</a:t>
            </a:r>
            <a:r>
              <a:rPr lang="en-US" dirty="0" smtClean="0"/>
              <a:t> П 450 </a:t>
            </a:r>
            <a:r>
              <a:rPr lang="en-US" dirty="0" err="1" smtClean="0"/>
              <a:t>система</a:t>
            </a:r>
            <a:r>
              <a:rPr lang="en-US" dirty="0" smtClean="0"/>
              <a:t> </a:t>
            </a:r>
            <a:r>
              <a:rPr lang="en-US" dirty="0" err="1" smtClean="0"/>
              <a:t>преводи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веома</a:t>
            </a:r>
            <a:r>
              <a:rPr lang="en-US" dirty="0" smtClean="0"/>
              <a:t> </a:t>
            </a:r>
            <a:r>
              <a:rPr lang="en-US" dirty="0" err="1" smtClean="0"/>
              <a:t>токсичног</a:t>
            </a:r>
            <a:r>
              <a:rPr lang="en-US" dirty="0" smtClean="0"/>
              <a:t> N-</a:t>
            </a:r>
            <a:r>
              <a:rPr lang="en-US" dirty="0" err="1" smtClean="0"/>
              <a:t>ацетил</a:t>
            </a:r>
            <a:r>
              <a:rPr lang="en-US" dirty="0" smtClean="0"/>
              <a:t>-p-</a:t>
            </a:r>
            <a:r>
              <a:rPr lang="en-US" dirty="0" err="1" smtClean="0"/>
              <a:t>бензохинона</a:t>
            </a:r>
            <a:r>
              <a:rPr lang="en-US" dirty="0" smtClean="0"/>
              <a:t>, </a:t>
            </a:r>
            <a:r>
              <a:rPr lang="en-US" dirty="0" err="1" smtClean="0"/>
              <a:t>који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затим</a:t>
            </a:r>
            <a:r>
              <a:rPr lang="en-US" dirty="0" smtClean="0"/>
              <a:t> </a:t>
            </a:r>
            <a:r>
              <a:rPr lang="en-US" dirty="0" err="1" smtClean="0"/>
              <a:t>детоксикује</a:t>
            </a:r>
            <a:r>
              <a:rPr lang="en-US" dirty="0" smtClean="0"/>
              <a:t> </a:t>
            </a:r>
            <a:r>
              <a:rPr lang="en-US" dirty="0" err="1" smtClean="0"/>
              <a:t>коњугацијом</a:t>
            </a:r>
            <a:r>
              <a:rPr lang="en-US" dirty="0" smtClean="0"/>
              <a:t> </a:t>
            </a:r>
            <a:r>
              <a:rPr lang="en-US" dirty="0" err="1" smtClean="0"/>
              <a:t>са</a:t>
            </a:r>
            <a:r>
              <a:rPr lang="en-US" dirty="0" smtClean="0"/>
              <a:t> </a:t>
            </a:r>
            <a:r>
              <a:rPr lang="en-US" dirty="0" err="1" smtClean="0"/>
              <a:t>глутатионом</a:t>
            </a:r>
            <a:endParaRPr lang="sr-Cyrl-RS" dirty="0" smtClean="0">
              <a:ea typeface="Calibri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</a:t>
            </a:r>
            <a:r>
              <a:rPr lang="sr-Cyrl-RS" dirty="0" smtClean="0"/>
              <a:t>фармакокинетика: излучивање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>
                <a:ea typeface="Calibri"/>
                <a:cs typeface="Times New Roman"/>
              </a:rPr>
              <a:t>НСАИЛ </a:t>
            </a:r>
            <a:endParaRPr lang="sr-Cyrl-RS" dirty="0" smtClean="0">
              <a:ea typeface="Calibri"/>
              <a:cs typeface="Times New Roman"/>
            </a:endParaRPr>
          </a:p>
          <a:p>
            <a:pPr lvl="1"/>
            <a:r>
              <a:rPr lang="en-US" dirty="0" err="1" smtClean="0"/>
              <a:t>махом</a:t>
            </a:r>
            <a:r>
              <a:rPr lang="en-US" dirty="0" smtClean="0"/>
              <a:t> </a:t>
            </a:r>
            <a:r>
              <a:rPr lang="en-US" dirty="0" err="1" smtClean="0"/>
              <a:t>преко</a:t>
            </a:r>
            <a:r>
              <a:rPr lang="en-US" dirty="0" smtClean="0"/>
              <a:t> </a:t>
            </a:r>
            <a:r>
              <a:rPr lang="en-US" dirty="0" err="1" smtClean="0"/>
              <a:t>бубрега</a:t>
            </a:r>
            <a:r>
              <a:rPr lang="en-US" dirty="0" smtClean="0"/>
              <a:t> </a:t>
            </a:r>
            <a:r>
              <a:rPr lang="en-US" dirty="0" err="1" smtClean="0"/>
              <a:t>гломеруларном</a:t>
            </a:r>
            <a:r>
              <a:rPr lang="en-US" dirty="0" smtClean="0"/>
              <a:t> </a:t>
            </a:r>
            <a:r>
              <a:rPr lang="en-US" dirty="0" err="1" smtClean="0"/>
              <a:t>филтрацијом</a:t>
            </a:r>
            <a:r>
              <a:rPr lang="en-US" dirty="0" smtClean="0"/>
              <a:t> и/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активном</a:t>
            </a:r>
            <a:r>
              <a:rPr lang="en-US" dirty="0" smtClean="0"/>
              <a:t> </a:t>
            </a:r>
            <a:r>
              <a:rPr lang="en-US" dirty="0" err="1" smtClean="0"/>
              <a:t>тубуларном</a:t>
            </a:r>
            <a:r>
              <a:rPr lang="en-US" dirty="0" smtClean="0"/>
              <a:t> </a:t>
            </a:r>
            <a:r>
              <a:rPr lang="en-US" dirty="0" err="1" smtClean="0"/>
              <a:t>секрецијом</a:t>
            </a:r>
            <a:endParaRPr lang="sr-Cyrl-RS" dirty="0" smtClean="0"/>
          </a:p>
          <a:p>
            <a:pPr lvl="2"/>
            <a:r>
              <a:rPr lang="en-US" dirty="0" err="1" smtClean="0"/>
              <a:t>неки</a:t>
            </a:r>
            <a:r>
              <a:rPr lang="en-US" dirty="0" smtClean="0"/>
              <a:t> </a:t>
            </a:r>
            <a:r>
              <a:rPr lang="en-US" dirty="0" smtClean="0"/>
              <a:t>НСАИЛ  у </a:t>
            </a:r>
            <a:r>
              <a:rPr lang="en-US" dirty="0" err="1" smtClean="0"/>
              <a:t>значајној</a:t>
            </a:r>
            <a:r>
              <a:rPr lang="en-US" dirty="0" smtClean="0"/>
              <a:t> </a:t>
            </a:r>
            <a:r>
              <a:rPr lang="en-US" dirty="0" err="1" smtClean="0"/>
              <a:t>мери</a:t>
            </a:r>
            <a:r>
              <a:rPr lang="en-US" dirty="0" smtClean="0"/>
              <a:t> </a:t>
            </a:r>
            <a:r>
              <a:rPr lang="en-US" dirty="0" err="1" smtClean="0"/>
              <a:t>излучују</a:t>
            </a:r>
            <a:r>
              <a:rPr lang="en-US" dirty="0" smtClean="0"/>
              <a:t> и </a:t>
            </a:r>
            <a:r>
              <a:rPr lang="en-US" dirty="0" err="1" smtClean="0"/>
              <a:t>преко</a:t>
            </a:r>
            <a:r>
              <a:rPr lang="en-US" dirty="0" smtClean="0"/>
              <a:t> </a:t>
            </a:r>
            <a:r>
              <a:rPr lang="en-US" dirty="0" err="1" smtClean="0"/>
              <a:t>столице</a:t>
            </a:r>
            <a:r>
              <a:rPr lang="en-US" dirty="0" smtClean="0"/>
              <a:t> (</a:t>
            </a:r>
            <a:r>
              <a:rPr lang="en-US" dirty="0" err="1" smtClean="0"/>
              <a:t>диклофенак</a:t>
            </a:r>
            <a:r>
              <a:rPr lang="en-US" dirty="0" smtClean="0"/>
              <a:t>, </a:t>
            </a:r>
            <a:r>
              <a:rPr lang="en-US" dirty="0" err="1" smtClean="0"/>
              <a:t>целекоксиб</a:t>
            </a:r>
            <a:r>
              <a:rPr lang="en-US" dirty="0" smtClean="0"/>
              <a:t>)</a:t>
            </a:r>
            <a:endParaRPr lang="sr-Cyrl-RS" dirty="0" smtClean="0"/>
          </a:p>
          <a:p>
            <a:pPr lvl="1"/>
            <a:r>
              <a:rPr lang="sr-Cyrl-RS" dirty="0" smtClean="0"/>
              <a:t>в</a:t>
            </a:r>
            <a:r>
              <a:rPr lang="en-US" dirty="0" err="1" smtClean="0"/>
              <a:t>реме</a:t>
            </a:r>
            <a:r>
              <a:rPr lang="en-US" dirty="0" smtClean="0"/>
              <a:t> </a:t>
            </a:r>
            <a:r>
              <a:rPr lang="en-US" dirty="0" err="1" smtClean="0"/>
              <a:t>полуелиминације</a:t>
            </a:r>
            <a:r>
              <a:rPr lang="en-US" dirty="0" smtClean="0"/>
              <a:t> </a:t>
            </a:r>
            <a:r>
              <a:rPr lang="en-US" dirty="0" err="1" smtClean="0"/>
              <a:t>креће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око</a:t>
            </a:r>
            <a:r>
              <a:rPr lang="en-US" dirty="0" smtClean="0"/>
              <a:t> 30 </a:t>
            </a:r>
            <a:r>
              <a:rPr lang="en-US" dirty="0" err="1" smtClean="0"/>
              <a:t>минута</a:t>
            </a:r>
            <a:r>
              <a:rPr lang="en-US" dirty="0" smtClean="0"/>
              <a:t>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ацетилсалицилне</a:t>
            </a:r>
            <a:r>
              <a:rPr lang="en-US" dirty="0" smtClean="0"/>
              <a:t> </a:t>
            </a:r>
            <a:r>
              <a:rPr lang="en-US" dirty="0" err="1" smtClean="0"/>
              <a:t>киселине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50 </a:t>
            </a:r>
            <a:r>
              <a:rPr lang="en-US" dirty="0" err="1" smtClean="0"/>
              <a:t>сати</a:t>
            </a:r>
            <a:r>
              <a:rPr lang="en-US" dirty="0" smtClean="0"/>
              <a:t>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пироксикама</a:t>
            </a:r>
            <a:endParaRPr lang="sr-Cyrl-RS" dirty="0" smtClean="0"/>
          </a:p>
          <a:p>
            <a:pPr lvl="2"/>
            <a:r>
              <a:rPr lang="en-US" dirty="0" err="1" smtClean="0"/>
              <a:t>продужава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под</a:t>
            </a:r>
            <a:r>
              <a:rPr lang="en-US" dirty="0" smtClean="0"/>
              <a:t> </a:t>
            </a:r>
            <a:r>
              <a:rPr lang="en-US" dirty="0" err="1" smtClean="0"/>
              <a:t>утицајем</a:t>
            </a:r>
            <a:r>
              <a:rPr lang="en-US" dirty="0" smtClean="0"/>
              <a:t> </a:t>
            </a:r>
            <a:r>
              <a:rPr lang="en-US" dirty="0" err="1" smtClean="0"/>
              <a:t>засићења</a:t>
            </a:r>
            <a:r>
              <a:rPr lang="en-US" dirty="0" smtClean="0"/>
              <a:t> </a:t>
            </a:r>
            <a:r>
              <a:rPr lang="en-US" dirty="0" err="1" smtClean="0"/>
              <a:t>метаболичких</a:t>
            </a:r>
            <a:r>
              <a:rPr lang="en-US" dirty="0" smtClean="0"/>
              <a:t> и </a:t>
            </a:r>
            <a:r>
              <a:rPr lang="en-US" dirty="0" err="1" smtClean="0"/>
              <a:t>елиминационих</a:t>
            </a:r>
            <a:r>
              <a:rPr lang="en-US" dirty="0" smtClean="0"/>
              <a:t> </a:t>
            </a:r>
            <a:r>
              <a:rPr lang="en-US" dirty="0" err="1" smtClean="0"/>
              <a:t>путева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којих</a:t>
            </a:r>
            <a:r>
              <a:rPr lang="en-US" dirty="0" smtClean="0"/>
              <a:t> </a:t>
            </a:r>
            <a:r>
              <a:rPr lang="en-US" dirty="0" err="1" smtClean="0"/>
              <a:t>долази</a:t>
            </a:r>
            <a:r>
              <a:rPr lang="en-US" dirty="0" smtClean="0"/>
              <a:t> </a:t>
            </a:r>
            <a:r>
              <a:rPr lang="en-US" dirty="0" err="1" smtClean="0"/>
              <a:t>услед</a:t>
            </a:r>
            <a:r>
              <a:rPr lang="en-US" dirty="0" smtClean="0"/>
              <a:t> </a:t>
            </a:r>
            <a:r>
              <a:rPr lang="en-US" dirty="0" err="1" smtClean="0"/>
              <a:t>предозирања</a:t>
            </a:r>
            <a:r>
              <a:rPr lang="en-US" dirty="0" smtClean="0"/>
              <a:t> (</a:t>
            </a:r>
            <a:r>
              <a:rPr lang="en-US" dirty="0" err="1" smtClean="0"/>
              <a:t>ацетилсалицилна</a:t>
            </a:r>
            <a:r>
              <a:rPr lang="en-US" dirty="0" smtClean="0"/>
              <a:t> </a:t>
            </a:r>
            <a:r>
              <a:rPr lang="en-US" dirty="0" err="1" smtClean="0"/>
              <a:t>киселина</a:t>
            </a:r>
            <a:r>
              <a:rPr lang="en-US" dirty="0" smtClean="0"/>
              <a:t>), </a:t>
            </a:r>
            <a:r>
              <a:rPr lang="en-US" dirty="0" err="1" smtClean="0"/>
              <a:t>због</a:t>
            </a:r>
            <a:r>
              <a:rPr lang="en-US" dirty="0" smtClean="0"/>
              <a:t> </a:t>
            </a:r>
            <a:r>
              <a:rPr lang="en-US" dirty="0" err="1" smtClean="0"/>
              <a:t>ентерохепатичке</a:t>
            </a:r>
            <a:r>
              <a:rPr lang="en-US" dirty="0" smtClean="0"/>
              <a:t> </a:t>
            </a:r>
            <a:r>
              <a:rPr lang="en-US" dirty="0" err="1" smtClean="0"/>
              <a:t>рециркулације</a:t>
            </a:r>
            <a:r>
              <a:rPr lang="en-US" dirty="0" smtClean="0"/>
              <a:t> (</a:t>
            </a:r>
            <a:r>
              <a:rPr lang="en-US" dirty="0" err="1" smtClean="0"/>
              <a:t>индометацин</a:t>
            </a:r>
            <a:r>
              <a:rPr lang="en-US" dirty="0" smtClean="0"/>
              <a:t>), и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примене</a:t>
            </a:r>
            <a:r>
              <a:rPr lang="en-US" dirty="0" smtClean="0"/>
              <a:t> </a:t>
            </a:r>
            <a:r>
              <a:rPr lang="en-US" dirty="0" err="1" smtClean="0"/>
              <a:t>лекова</a:t>
            </a:r>
            <a:r>
              <a:rPr lang="en-US" dirty="0" smtClean="0"/>
              <a:t>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старих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пацијената</a:t>
            </a:r>
            <a:r>
              <a:rPr lang="en-US" dirty="0" smtClean="0"/>
              <a:t> </a:t>
            </a:r>
            <a:r>
              <a:rPr lang="en-US" dirty="0" err="1" smtClean="0"/>
              <a:t>са</a:t>
            </a:r>
            <a:r>
              <a:rPr lang="en-US" dirty="0" smtClean="0"/>
              <a:t> </a:t>
            </a:r>
            <a:r>
              <a:rPr lang="en-US" dirty="0" err="1" smtClean="0"/>
              <a:t>инсуфицијенцијом</a:t>
            </a:r>
            <a:r>
              <a:rPr lang="en-US" dirty="0" smtClean="0"/>
              <a:t> </a:t>
            </a:r>
            <a:r>
              <a:rPr lang="en-US" dirty="0" err="1" smtClean="0"/>
              <a:t>бубрега</a:t>
            </a:r>
            <a:r>
              <a:rPr lang="en-US" dirty="0" smtClean="0"/>
              <a:t> (</a:t>
            </a:r>
            <a:r>
              <a:rPr lang="en-US" dirty="0" err="1" smtClean="0"/>
              <a:t>кеторолак</a:t>
            </a:r>
            <a:r>
              <a:rPr lang="en-US" dirty="0" smtClean="0"/>
              <a:t>)</a:t>
            </a:r>
            <a:endParaRPr lang="sr-Cyrl-RS" dirty="0" smtClean="0">
              <a:ea typeface="Calibri"/>
              <a:cs typeface="Times New Roman"/>
            </a:endParaRPr>
          </a:p>
          <a:p>
            <a:r>
              <a:rPr lang="en-US" dirty="0" err="1" smtClean="0">
                <a:ea typeface="Calibri"/>
                <a:cs typeface="Times New Roman"/>
              </a:rPr>
              <a:t>Парацетамол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endParaRPr lang="sr-Cyrl-RS" dirty="0" smtClean="0">
              <a:ea typeface="Calibri"/>
              <a:cs typeface="Times New Roman"/>
            </a:endParaRPr>
          </a:p>
          <a:p>
            <a:pPr lvl="1"/>
            <a:r>
              <a:rPr lang="en-US" dirty="0" err="1" smtClean="0"/>
              <a:t>преко</a:t>
            </a:r>
            <a:r>
              <a:rPr lang="en-US" dirty="0" smtClean="0"/>
              <a:t> </a:t>
            </a:r>
            <a:r>
              <a:rPr lang="en-US" dirty="0" err="1" smtClean="0"/>
              <a:t>бубрега</a:t>
            </a:r>
            <a:r>
              <a:rPr lang="en-US" dirty="0" smtClean="0"/>
              <a:t> </a:t>
            </a:r>
            <a:r>
              <a:rPr lang="en-US" dirty="0" err="1" smtClean="0"/>
              <a:t>гломеруларном</a:t>
            </a:r>
            <a:r>
              <a:rPr lang="en-US" dirty="0" smtClean="0"/>
              <a:t> </a:t>
            </a:r>
            <a:r>
              <a:rPr lang="en-US" dirty="0" err="1" smtClean="0"/>
              <a:t>филтрацијом</a:t>
            </a:r>
            <a:r>
              <a:rPr lang="en-US" dirty="0" smtClean="0"/>
              <a:t> и/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активном</a:t>
            </a:r>
            <a:r>
              <a:rPr lang="en-US" dirty="0" smtClean="0"/>
              <a:t> </a:t>
            </a:r>
            <a:r>
              <a:rPr lang="en-US" dirty="0" err="1" smtClean="0"/>
              <a:t>тубуларном</a:t>
            </a:r>
            <a:r>
              <a:rPr lang="en-US" dirty="0" smtClean="0"/>
              <a:t> </a:t>
            </a:r>
            <a:r>
              <a:rPr lang="en-US" dirty="0" err="1" smtClean="0"/>
              <a:t>секрецијом</a:t>
            </a:r>
            <a:endParaRPr lang="sr-Cyrl-RS" dirty="0" smtClean="0"/>
          </a:p>
          <a:p>
            <a:pPr lvl="1"/>
            <a:r>
              <a:rPr lang="sr-Cyrl-RS" dirty="0" smtClean="0"/>
              <a:t>в</a:t>
            </a:r>
            <a:r>
              <a:rPr lang="en-US" dirty="0" err="1" smtClean="0"/>
              <a:t>реме</a:t>
            </a:r>
            <a:r>
              <a:rPr lang="en-US" dirty="0" smtClean="0"/>
              <a:t> </a:t>
            </a:r>
            <a:r>
              <a:rPr lang="en-US" dirty="0" err="1" smtClean="0"/>
              <a:t>полуелиминације</a:t>
            </a:r>
            <a:r>
              <a:rPr lang="en-US" dirty="0" smtClean="0"/>
              <a:t> </a:t>
            </a:r>
            <a:r>
              <a:rPr lang="en-US" dirty="0" err="1" smtClean="0"/>
              <a:t>износи</a:t>
            </a:r>
            <a:r>
              <a:rPr lang="en-US" dirty="0" smtClean="0"/>
              <a:t> </a:t>
            </a:r>
            <a:r>
              <a:rPr lang="en-US" dirty="0" err="1" smtClean="0"/>
              <a:t>око</a:t>
            </a:r>
            <a:r>
              <a:rPr lang="en-US" dirty="0" smtClean="0"/>
              <a:t> 1 </a:t>
            </a:r>
            <a:r>
              <a:rPr lang="en-US" dirty="0" err="1" smtClean="0"/>
              <a:t>до</a:t>
            </a:r>
            <a:r>
              <a:rPr lang="en-US" dirty="0" smtClean="0"/>
              <a:t> 2 </a:t>
            </a:r>
            <a:r>
              <a:rPr lang="en-US" dirty="0" err="1" smtClean="0"/>
              <a:t>сата</a:t>
            </a:r>
            <a:endParaRPr lang="sr-Cyrl-RS" dirty="0" smtClean="0">
              <a:ea typeface="Calibri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</a:t>
            </a:r>
            <a:br>
              <a:rPr lang="sr-Cyrl-RS" b="1" dirty="0" smtClean="0"/>
            </a:br>
            <a:r>
              <a:rPr lang="sr-Cyrl-RS" dirty="0" smtClean="0"/>
              <a:t>- нежељена дејства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sr-Cyrl-RS" dirty="0" smtClean="0"/>
              <a:t>Најчешћа су </a:t>
            </a:r>
            <a:r>
              <a:rPr lang="en-US" dirty="0" err="1" smtClean="0"/>
              <a:t>астроинтестинална</a:t>
            </a:r>
            <a:r>
              <a:rPr lang="en-US" dirty="0" smtClean="0"/>
              <a:t> </a:t>
            </a:r>
            <a:r>
              <a:rPr lang="en-US" dirty="0" smtClean="0"/>
              <a:t>(</a:t>
            </a:r>
            <a:r>
              <a:rPr lang="en-US" dirty="0" err="1" smtClean="0"/>
              <a:t>мучнина</a:t>
            </a:r>
            <a:r>
              <a:rPr lang="en-US" dirty="0" smtClean="0"/>
              <a:t>, </a:t>
            </a:r>
            <a:r>
              <a:rPr lang="en-US" dirty="0" err="1" smtClean="0"/>
              <a:t>бол</a:t>
            </a:r>
            <a:r>
              <a:rPr lang="en-US" dirty="0" smtClean="0"/>
              <a:t> у </a:t>
            </a:r>
            <a:r>
              <a:rPr lang="en-US" dirty="0" err="1" smtClean="0"/>
              <a:t>стомаку</a:t>
            </a:r>
            <a:r>
              <a:rPr lang="en-US" dirty="0" smtClean="0"/>
              <a:t>, </a:t>
            </a:r>
            <a:r>
              <a:rPr lang="en-US" dirty="0" err="1" smtClean="0"/>
              <a:t>повраћање</a:t>
            </a:r>
            <a:r>
              <a:rPr lang="en-US" dirty="0" smtClean="0"/>
              <a:t> и </a:t>
            </a:r>
            <a:r>
              <a:rPr lang="en-US" dirty="0" err="1" smtClean="0"/>
              <a:t>пролив</a:t>
            </a:r>
            <a:r>
              <a:rPr lang="en-US" dirty="0" smtClean="0"/>
              <a:t>, </a:t>
            </a:r>
            <a:r>
              <a:rPr lang="en-US" dirty="0" err="1" smtClean="0"/>
              <a:t>знатно</a:t>
            </a:r>
            <a:r>
              <a:rPr lang="en-US" dirty="0" smtClean="0"/>
              <a:t> </a:t>
            </a:r>
            <a:r>
              <a:rPr lang="en-US" dirty="0" err="1" smtClean="0"/>
              <a:t>ређе</a:t>
            </a:r>
            <a:r>
              <a:rPr lang="en-US" dirty="0" smtClean="0"/>
              <a:t> </a:t>
            </a:r>
            <a:r>
              <a:rPr lang="en-US" dirty="0" err="1" smtClean="0"/>
              <a:t>појава</a:t>
            </a:r>
            <a:r>
              <a:rPr lang="en-US" dirty="0" smtClean="0"/>
              <a:t> </a:t>
            </a:r>
            <a:r>
              <a:rPr lang="en-US" dirty="0" err="1" smtClean="0"/>
              <a:t>пептичког</a:t>
            </a:r>
            <a:r>
              <a:rPr lang="en-US" dirty="0" smtClean="0"/>
              <a:t> </a:t>
            </a:r>
            <a:r>
              <a:rPr lang="en-US" dirty="0" err="1" smtClean="0"/>
              <a:t>улкуса</a:t>
            </a:r>
            <a:r>
              <a:rPr lang="en-US" dirty="0" smtClean="0"/>
              <a:t> и </a:t>
            </a:r>
            <a:r>
              <a:rPr lang="en-US" dirty="0" err="1" smtClean="0"/>
              <a:t>гастроинтестинално</a:t>
            </a:r>
            <a:r>
              <a:rPr lang="en-US" dirty="0" smtClean="0"/>
              <a:t> </a:t>
            </a:r>
            <a:r>
              <a:rPr lang="en-US" dirty="0" err="1" smtClean="0"/>
              <a:t>крвављење</a:t>
            </a:r>
            <a:r>
              <a:rPr lang="en-US" dirty="0" smtClean="0"/>
              <a:t>) </a:t>
            </a:r>
            <a:endParaRPr lang="sr-Cyrl-RS" dirty="0" smtClean="0"/>
          </a:p>
          <a:p>
            <a:pPr lvl="1"/>
            <a:r>
              <a:rPr lang="en-US" dirty="0" err="1" smtClean="0"/>
              <a:t>најучесталије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јављају</a:t>
            </a:r>
            <a:r>
              <a:rPr lang="en-US" dirty="0" smtClean="0"/>
              <a:t> </a:t>
            </a:r>
            <a:r>
              <a:rPr lang="en-US" dirty="0" err="1" smtClean="0"/>
              <a:t>приликом</a:t>
            </a:r>
            <a:r>
              <a:rPr lang="en-US" dirty="0" smtClean="0"/>
              <a:t> </a:t>
            </a:r>
            <a:r>
              <a:rPr lang="en-US" dirty="0" err="1" smtClean="0"/>
              <a:t>примене</a:t>
            </a:r>
            <a:r>
              <a:rPr lang="en-US" dirty="0" smtClean="0"/>
              <a:t> </a:t>
            </a:r>
            <a:r>
              <a:rPr lang="en-US" dirty="0" err="1" smtClean="0"/>
              <a:t>индометацина</a:t>
            </a:r>
            <a:r>
              <a:rPr lang="en-US" dirty="0" smtClean="0"/>
              <a:t>, </a:t>
            </a:r>
            <a:r>
              <a:rPr lang="en-US" dirty="0" err="1" smtClean="0"/>
              <a:t>пироксикама</a:t>
            </a:r>
            <a:r>
              <a:rPr lang="en-US" dirty="0" smtClean="0"/>
              <a:t> и </a:t>
            </a:r>
            <a:r>
              <a:rPr lang="en-US" dirty="0" err="1" smtClean="0"/>
              <a:t>мефенаминске</a:t>
            </a:r>
            <a:r>
              <a:rPr lang="en-US" dirty="0" smtClean="0"/>
              <a:t> </a:t>
            </a:r>
            <a:r>
              <a:rPr lang="en-US" dirty="0" err="1" smtClean="0"/>
              <a:t>киселине</a:t>
            </a:r>
            <a:endParaRPr lang="sr-Cyrl-RS" dirty="0" smtClean="0"/>
          </a:p>
          <a:p>
            <a:r>
              <a:rPr lang="sr-Cyrl-RS" dirty="0" smtClean="0"/>
              <a:t>Анемија</a:t>
            </a:r>
            <a:r>
              <a:rPr lang="en-US" dirty="0" smtClean="0"/>
              <a:t>, </a:t>
            </a:r>
            <a:r>
              <a:rPr lang="en-US" dirty="0" err="1" smtClean="0"/>
              <a:t>тромбоцитопенија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неутропенија</a:t>
            </a:r>
            <a:r>
              <a:rPr lang="en-US" dirty="0" smtClean="0"/>
              <a:t> (</a:t>
            </a:r>
            <a:r>
              <a:rPr lang="en-US" dirty="0" err="1" smtClean="0"/>
              <a:t>метамизол-натријум</a:t>
            </a:r>
            <a:r>
              <a:rPr lang="en-US" dirty="0" smtClean="0"/>
              <a:t>), </a:t>
            </a:r>
            <a:r>
              <a:rPr lang="en-US" dirty="0" err="1" smtClean="0"/>
              <a:t>као</a:t>
            </a:r>
            <a:r>
              <a:rPr lang="en-US" dirty="0" smtClean="0"/>
              <a:t> и </a:t>
            </a:r>
            <a:r>
              <a:rPr lang="en-US" dirty="0" err="1" smtClean="0"/>
              <a:t>оштећење</a:t>
            </a:r>
            <a:r>
              <a:rPr lang="en-US" dirty="0" smtClean="0"/>
              <a:t> </a:t>
            </a:r>
            <a:r>
              <a:rPr lang="en-US" dirty="0" err="1" smtClean="0"/>
              <a:t>функције</a:t>
            </a:r>
            <a:r>
              <a:rPr lang="en-US" dirty="0" smtClean="0"/>
              <a:t> </a:t>
            </a:r>
            <a:r>
              <a:rPr lang="en-US" dirty="0" err="1" smtClean="0"/>
              <a:t>бубрега</a:t>
            </a:r>
            <a:r>
              <a:rPr lang="en-US" dirty="0" smtClean="0"/>
              <a:t>,  </a:t>
            </a:r>
            <a:r>
              <a:rPr lang="en-US" dirty="0" err="1" smtClean="0"/>
              <a:t>јетре</a:t>
            </a:r>
            <a:r>
              <a:rPr lang="en-US" dirty="0" smtClean="0"/>
              <a:t> (</a:t>
            </a:r>
            <a:r>
              <a:rPr lang="en-US" dirty="0" err="1" smtClean="0"/>
              <a:t>нимесулид</a:t>
            </a:r>
            <a:r>
              <a:rPr lang="en-US" dirty="0" smtClean="0"/>
              <a:t>, </a:t>
            </a:r>
            <a:r>
              <a:rPr lang="en-US" dirty="0" err="1" smtClean="0"/>
              <a:t>ацетилсалицилна</a:t>
            </a:r>
            <a:r>
              <a:rPr lang="en-US" dirty="0" smtClean="0"/>
              <a:t> </a:t>
            </a:r>
            <a:r>
              <a:rPr lang="en-US" dirty="0" err="1" smtClean="0"/>
              <a:t>киселина</a:t>
            </a:r>
            <a:r>
              <a:rPr lang="en-US" dirty="0" smtClean="0"/>
              <a:t>) и </a:t>
            </a:r>
            <a:r>
              <a:rPr lang="en-US" dirty="0" err="1" smtClean="0"/>
              <a:t>срца</a:t>
            </a:r>
            <a:r>
              <a:rPr lang="en-US" dirty="0" smtClean="0"/>
              <a:t> (</a:t>
            </a:r>
            <a:r>
              <a:rPr lang="en-US" dirty="0" err="1" smtClean="0"/>
              <a:t>целекоксиб</a:t>
            </a:r>
            <a:r>
              <a:rPr lang="en-US" dirty="0" smtClean="0"/>
              <a:t>)</a:t>
            </a:r>
            <a:endParaRPr lang="sr-Cyrl-RS" dirty="0" smtClean="0"/>
          </a:p>
          <a:p>
            <a:r>
              <a:rPr lang="en-US" dirty="0" err="1" smtClean="0"/>
              <a:t>Реакције</a:t>
            </a:r>
            <a:r>
              <a:rPr lang="en-US" dirty="0" smtClean="0"/>
              <a:t> </a:t>
            </a:r>
            <a:r>
              <a:rPr lang="en-US" dirty="0" err="1" smtClean="0"/>
              <a:t>преосетљивости</a:t>
            </a:r>
            <a:r>
              <a:rPr lang="en-US" dirty="0" smtClean="0"/>
              <a:t> (</a:t>
            </a:r>
            <a:r>
              <a:rPr lang="en-US" dirty="0" err="1" smtClean="0"/>
              <a:t>осип</a:t>
            </a:r>
            <a:r>
              <a:rPr lang="en-US" dirty="0" smtClean="0"/>
              <a:t>, </a:t>
            </a:r>
            <a:r>
              <a:rPr lang="en-US" dirty="0" err="1" smtClean="0"/>
              <a:t>бронхоспазам</a:t>
            </a:r>
            <a:r>
              <a:rPr lang="en-US" dirty="0" smtClean="0"/>
              <a:t>, </a:t>
            </a:r>
            <a:r>
              <a:rPr lang="en-US" dirty="0" err="1" smtClean="0"/>
              <a:t>ангиоедем</a:t>
            </a:r>
            <a:r>
              <a:rPr lang="en-US" dirty="0" smtClean="0"/>
              <a:t>, Stevens-Johnson-</a:t>
            </a:r>
            <a:r>
              <a:rPr lang="en-US" dirty="0" err="1" smtClean="0"/>
              <a:t>ов</a:t>
            </a:r>
            <a:r>
              <a:rPr lang="en-US" dirty="0" smtClean="0"/>
              <a:t> </a:t>
            </a:r>
            <a:r>
              <a:rPr lang="en-US" dirty="0" err="1" smtClean="0"/>
              <a:t>синдром</a:t>
            </a:r>
            <a:r>
              <a:rPr lang="en-US" dirty="0" smtClean="0"/>
              <a:t> и </a:t>
            </a:r>
            <a:r>
              <a:rPr lang="en-US" dirty="0" err="1" smtClean="0"/>
              <a:t>токсична</a:t>
            </a:r>
            <a:r>
              <a:rPr lang="en-US" dirty="0" smtClean="0"/>
              <a:t> </a:t>
            </a:r>
            <a:r>
              <a:rPr lang="en-US" dirty="0" err="1" smtClean="0"/>
              <a:t>епидермалне</a:t>
            </a:r>
            <a:r>
              <a:rPr lang="en-US" dirty="0" smtClean="0"/>
              <a:t> </a:t>
            </a:r>
            <a:r>
              <a:rPr lang="en-US" dirty="0" err="1" smtClean="0"/>
              <a:t>некролиза</a:t>
            </a:r>
            <a:r>
              <a:rPr lang="en-US" dirty="0" smtClean="0"/>
              <a:t>) </a:t>
            </a:r>
            <a:r>
              <a:rPr lang="en-US" dirty="0" err="1" smtClean="0"/>
              <a:t>су</a:t>
            </a:r>
            <a:r>
              <a:rPr lang="en-US" dirty="0" smtClean="0"/>
              <a:t> </a:t>
            </a:r>
            <a:r>
              <a:rPr lang="en-US" dirty="0" err="1" smtClean="0"/>
              <a:t>ретке</a:t>
            </a:r>
            <a:endParaRPr lang="sr-Cyrl-RS" dirty="0" smtClean="0"/>
          </a:p>
          <a:p>
            <a:pPr lvl="1"/>
            <a:r>
              <a:rPr lang="en-US" dirty="0" err="1" smtClean="0"/>
              <a:t>ризик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њихове</a:t>
            </a:r>
            <a:r>
              <a:rPr lang="en-US" dirty="0" smtClean="0"/>
              <a:t> </a:t>
            </a:r>
            <a:r>
              <a:rPr lang="en-US" dirty="0" err="1" smtClean="0"/>
              <a:t>појаве</a:t>
            </a:r>
            <a:r>
              <a:rPr lang="en-US" dirty="0" smtClean="0"/>
              <a:t> </a:t>
            </a:r>
            <a:r>
              <a:rPr lang="en-US" dirty="0" err="1" smtClean="0"/>
              <a:t>највећи</a:t>
            </a:r>
            <a:r>
              <a:rPr lang="en-US" dirty="0" smtClean="0"/>
              <a:t> </a:t>
            </a:r>
            <a:r>
              <a:rPr lang="en-US" dirty="0" err="1" smtClean="0"/>
              <a:t>је</a:t>
            </a:r>
            <a:r>
              <a:rPr lang="en-US" dirty="0" smtClean="0"/>
              <a:t>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примене</a:t>
            </a:r>
            <a:r>
              <a:rPr lang="en-US" dirty="0" smtClean="0"/>
              <a:t> </a:t>
            </a:r>
            <a:r>
              <a:rPr lang="en-US" dirty="0" err="1" smtClean="0"/>
              <a:t>целекоксиба</a:t>
            </a:r>
            <a:endParaRPr lang="sr-Cyrl-RS" dirty="0" smtClean="0"/>
          </a:p>
          <a:p>
            <a:r>
              <a:rPr lang="sr-Cyrl-RS" dirty="0" smtClean="0"/>
              <a:t>Ретко се м</a:t>
            </a:r>
            <a:r>
              <a:rPr lang="en-US" dirty="0" err="1" smtClean="0"/>
              <a:t>огу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јавити</a:t>
            </a:r>
            <a:r>
              <a:rPr lang="en-US" dirty="0" smtClean="0"/>
              <a:t> </a:t>
            </a:r>
            <a:r>
              <a:rPr lang="en-US" dirty="0" err="1" smtClean="0"/>
              <a:t>још</a:t>
            </a:r>
            <a:r>
              <a:rPr lang="en-US" dirty="0" smtClean="0"/>
              <a:t> и </a:t>
            </a:r>
            <a:r>
              <a:rPr lang="en-US" dirty="0" err="1" smtClean="0"/>
              <a:t>централни</a:t>
            </a:r>
            <a:r>
              <a:rPr lang="en-US" dirty="0" smtClean="0"/>
              <a:t> </a:t>
            </a:r>
            <a:r>
              <a:rPr lang="en-US" dirty="0" err="1" smtClean="0"/>
              <a:t>нежељени</a:t>
            </a:r>
            <a:r>
              <a:rPr lang="en-US" dirty="0" smtClean="0"/>
              <a:t> </a:t>
            </a:r>
            <a:r>
              <a:rPr lang="en-US" dirty="0" err="1" smtClean="0"/>
              <a:t>ефекти</a:t>
            </a:r>
            <a:r>
              <a:rPr lang="en-US" dirty="0" smtClean="0"/>
              <a:t>: </a:t>
            </a:r>
            <a:r>
              <a:rPr lang="en-US" dirty="0" err="1" smtClean="0"/>
              <a:t>главобоља</a:t>
            </a:r>
            <a:r>
              <a:rPr lang="en-US" dirty="0" smtClean="0"/>
              <a:t>, </a:t>
            </a:r>
            <a:r>
              <a:rPr lang="en-US" dirty="0" err="1" smtClean="0"/>
              <a:t>вртоглавица</a:t>
            </a:r>
            <a:r>
              <a:rPr lang="en-US" dirty="0" smtClean="0"/>
              <a:t>, </a:t>
            </a:r>
            <a:r>
              <a:rPr lang="en-US" dirty="0" err="1" smtClean="0"/>
              <a:t>зујање</a:t>
            </a:r>
            <a:r>
              <a:rPr lang="en-US" dirty="0" smtClean="0"/>
              <a:t> у </a:t>
            </a:r>
            <a:r>
              <a:rPr lang="en-US" dirty="0" err="1" smtClean="0"/>
              <a:t>ушима</a:t>
            </a:r>
            <a:r>
              <a:rPr lang="en-US" dirty="0" smtClean="0"/>
              <a:t>, </a:t>
            </a:r>
            <a:r>
              <a:rPr lang="en-US" dirty="0" err="1" smtClean="0"/>
              <a:t>нервоза</a:t>
            </a:r>
            <a:r>
              <a:rPr lang="en-US" dirty="0" smtClean="0"/>
              <a:t>, </a:t>
            </a:r>
            <a:r>
              <a:rPr lang="en-US" dirty="0" err="1" smtClean="0"/>
              <a:t>несаница</a:t>
            </a:r>
            <a:r>
              <a:rPr lang="en-US" dirty="0" smtClean="0"/>
              <a:t> и </a:t>
            </a:r>
            <a:r>
              <a:rPr lang="en-US" dirty="0" err="1" smtClean="0"/>
              <a:t>депресија</a:t>
            </a:r>
            <a:endParaRPr lang="sr-Cyrl-RS" dirty="0" smtClean="0"/>
          </a:p>
          <a:p>
            <a:r>
              <a:rPr lang="en-US" b="1" dirty="0" err="1" smtClean="0"/>
              <a:t>Од</a:t>
            </a:r>
            <a:r>
              <a:rPr lang="en-US" b="1" dirty="0" smtClean="0"/>
              <a:t> </a:t>
            </a:r>
            <a:r>
              <a:rPr lang="en-US" b="1" dirty="0" err="1" smtClean="0"/>
              <a:t>свих</a:t>
            </a:r>
            <a:r>
              <a:rPr lang="en-US" b="1" dirty="0" smtClean="0"/>
              <a:t> НСАИЛ, </a:t>
            </a:r>
            <a:r>
              <a:rPr lang="en-US" b="1" dirty="0" err="1" smtClean="0"/>
              <a:t>ибупрофен</a:t>
            </a:r>
            <a:r>
              <a:rPr lang="en-US" b="1" dirty="0" smtClean="0"/>
              <a:t> </a:t>
            </a:r>
            <a:r>
              <a:rPr lang="en-US" b="1" dirty="0" err="1" smtClean="0"/>
              <a:t>има</a:t>
            </a:r>
            <a:r>
              <a:rPr lang="en-US" b="1" dirty="0" smtClean="0"/>
              <a:t> </a:t>
            </a:r>
            <a:r>
              <a:rPr lang="en-US" b="1" dirty="0" err="1" smtClean="0"/>
              <a:t>најмање</a:t>
            </a:r>
            <a:r>
              <a:rPr lang="en-US" b="1" dirty="0" smtClean="0"/>
              <a:t> </a:t>
            </a:r>
            <a:r>
              <a:rPr lang="en-US" b="1" dirty="0" err="1" smtClean="0"/>
              <a:t>нежељених</a:t>
            </a:r>
            <a:r>
              <a:rPr lang="en-US" b="1" dirty="0" smtClean="0"/>
              <a:t> </a:t>
            </a:r>
            <a:r>
              <a:rPr lang="en-US" b="1" dirty="0" err="1" smtClean="0"/>
              <a:t>ефеката</a:t>
            </a:r>
            <a:endParaRPr lang="en-US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Парацетамол</a:t>
            </a:r>
            <a:br>
              <a:rPr lang="sr-Cyrl-RS" b="1" dirty="0" smtClean="0"/>
            </a:br>
            <a:r>
              <a:rPr lang="sr-Cyrl-RS" dirty="0" smtClean="0"/>
              <a:t>- нежељена дејства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Р</a:t>
            </a:r>
            <a:r>
              <a:rPr lang="en-US" dirty="0" err="1" smtClean="0"/>
              <a:t>етка</a:t>
            </a:r>
            <a:r>
              <a:rPr lang="en-US" dirty="0" smtClean="0"/>
              <a:t> </a:t>
            </a:r>
            <a:r>
              <a:rPr lang="en-US" dirty="0" smtClean="0"/>
              <a:t>и </a:t>
            </a:r>
            <a:r>
              <a:rPr lang="en-US" dirty="0" err="1" smtClean="0"/>
              <a:t>обично</a:t>
            </a:r>
            <a:r>
              <a:rPr lang="en-US" dirty="0" smtClean="0"/>
              <a:t> </a:t>
            </a:r>
            <a:r>
              <a:rPr lang="en-US" dirty="0" err="1" smtClean="0"/>
              <a:t>блага</a:t>
            </a:r>
            <a:r>
              <a:rPr lang="en-US" dirty="0" smtClean="0"/>
              <a:t>, </a:t>
            </a:r>
            <a:r>
              <a:rPr lang="en-US" dirty="0" err="1" smtClean="0"/>
              <a:t>најчешће</a:t>
            </a:r>
            <a:r>
              <a:rPr lang="en-US" dirty="0" smtClean="0"/>
              <a:t> у </a:t>
            </a:r>
            <a:r>
              <a:rPr lang="en-US" dirty="0" err="1" smtClean="0"/>
              <a:t>виду</a:t>
            </a:r>
            <a:r>
              <a:rPr lang="en-US" dirty="0" smtClean="0"/>
              <a:t> </a:t>
            </a:r>
            <a:r>
              <a:rPr lang="en-US" dirty="0" err="1" smtClean="0"/>
              <a:t>осипа</a:t>
            </a:r>
            <a:r>
              <a:rPr lang="en-US" dirty="0" smtClean="0"/>
              <a:t> </a:t>
            </a:r>
            <a:r>
              <a:rPr lang="en-US" dirty="0" err="1" smtClean="0"/>
              <a:t>на</a:t>
            </a:r>
            <a:r>
              <a:rPr lang="en-US" dirty="0" smtClean="0"/>
              <a:t> </a:t>
            </a:r>
            <a:r>
              <a:rPr lang="en-US" dirty="0" err="1" smtClean="0"/>
              <a:t>кожи</a:t>
            </a:r>
            <a:r>
              <a:rPr lang="en-US" dirty="0" smtClean="0"/>
              <a:t> и </a:t>
            </a:r>
            <a:r>
              <a:rPr lang="en-US" dirty="0" err="1" smtClean="0"/>
              <a:t>сличних</a:t>
            </a:r>
            <a:r>
              <a:rPr lang="en-US" dirty="0" smtClean="0"/>
              <a:t> </a:t>
            </a:r>
            <a:r>
              <a:rPr lang="en-US" dirty="0" err="1" smtClean="0"/>
              <a:t>реакција</a:t>
            </a:r>
            <a:r>
              <a:rPr lang="en-US" dirty="0" smtClean="0"/>
              <a:t> </a:t>
            </a:r>
            <a:r>
              <a:rPr lang="en-US" dirty="0" err="1" smtClean="0"/>
              <a:t>преосетљивости</a:t>
            </a:r>
            <a:endParaRPr lang="sr-Cyrl-RS" dirty="0" smtClean="0"/>
          </a:p>
          <a:p>
            <a:r>
              <a:rPr lang="en-US" dirty="0" err="1" smtClean="0"/>
              <a:t>Веома</a:t>
            </a:r>
            <a:r>
              <a:rPr lang="en-US" dirty="0" smtClean="0"/>
              <a:t> </a:t>
            </a:r>
            <a:r>
              <a:rPr lang="en-US" dirty="0" err="1" smtClean="0"/>
              <a:t>ретко</a:t>
            </a:r>
            <a:r>
              <a:rPr lang="en-US" dirty="0" smtClean="0"/>
              <a:t> </a:t>
            </a:r>
            <a:r>
              <a:rPr lang="en-US" dirty="0" err="1" smtClean="0"/>
              <a:t>могу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јавити</a:t>
            </a:r>
            <a:r>
              <a:rPr lang="en-US" dirty="0" smtClean="0"/>
              <a:t> </a:t>
            </a:r>
            <a:r>
              <a:rPr lang="en-US" dirty="0" err="1" smtClean="0"/>
              <a:t>тромбоцитопенија</a:t>
            </a:r>
            <a:r>
              <a:rPr lang="en-US" dirty="0" smtClean="0"/>
              <a:t>, </a:t>
            </a:r>
            <a:r>
              <a:rPr lang="en-US" dirty="0" err="1" smtClean="0"/>
              <a:t>леукопенија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неутропенија</a:t>
            </a:r>
            <a:r>
              <a:rPr lang="en-US" dirty="0" smtClean="0"/>
              <a:t>, </a:t>
            </a:r>
            <a:r>
              <a:rPr lang="en-US" dirty="0" err="1" smtClean="0"/>
              <a:t>као</a:t>
            </a:r>
            <a:r>
              <a:rPr lang="en-US" dirty="0" smtClean="0"/>
              <a:t> и </a:t>
            </a:r>
            <a:r>
              <a:rPr lang="en-US" dirty="0" err="1" smtClean="0"/>
              <a:t>хипотензија</a:t>
            </a:r>
            <a:r>
              <a:rPr lang="en-US" dirty="0" smtClean="0"/>
              <a:t>, </a:t>
            </a:r>
            <a:r>
              <a:rPr lang="en-US" dirty="0" err="1" smtClean="0"/>
              <a:t>тахикардија</a:t>
            </a:r>
            <a:r>
              <a:rPr lang="en-US" dirty="0" smtClean="0"/>
              <a:t> и </a:t>
            </a:r>
            <a:r>
              <a:rPr lang="en-US" dirty="0" err="1" smtClean="0"/>
              <a:t>пролазна</a:t>
            </a:r>
            <a:r>
              <a:rPr lang="en-US" dirty="0" smtClean="0"/>
              <a:t> </a:t>
            </a:r>
            <a:r>
              <a:rPr lang="en-US" dirty="0" err="1" smtClean="0"/>
              <a:t>жутица</a:t>
            </a:r>
            <a:endParaRPr lang="sr-Cyrl-RS" dirty="0" smtClean="0"/>
          </a:p>
          <a:p>
            <a:r>
              <a:rPr lang="en-US" dirty="0" err="1" smtClean="0"/>
              <a:t>Веће</a:t>
            </a:r>
            <a:r>
              <a:rPr lang="en-US" dirty="0" smtClean="0"/>
              <a:t> </a:t>
            </a:r>
            <a:r>
              <a:rPr lang="en-US" dirty="0" err="1" smtClean="0"/>
              <a:t>дозе</a:t>
            </a:r>
            <a:r>
              <a:rPr lang="en-US" dirty="0" smtClean="0"/>
              <a:t> </a:t>
            </a:r>
            <a:r>
              <a:rPr lang="en-US" dirty="0" err="1" smtClean="0"/>
              <a:t>могу</a:t>
            </a:r>
            <a:r>
              <a:rPr lang="en-US" dirty="0" smtClean="0"/>
              <a:t> </a:t>
            </a:r>
            <a:r>
              <a:rPr lang="en-US" dirty="0" err="1" smtClean="0"/>
              <a:t>довести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вртоглавице</a:t>
            </a:r>
            <a:r>
              <a:rPr lang="en-US" dirty="0" smtClean="0"/>
              <a:t>, </a:t>
            </a:r>
            <a:r>
              <a:rPr lang="en-US" dirty="0" err="1" smtClean="0"/>
              <a:t>узнемирености</a:t>
            </a:r>
            <a:r>
              <a:rPr lang="en-US" dirty="0" smtClean="0"/>
              <a:t> и </a:t>
            </a:r>
            <a:r>
              <a:rPr lang="en-US" dirty="0" err="1" smtClean="0"/>
              <a:t>дезоријентације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</a:t>
            </a:r>
            <a:r>
              <a:rPr lang="sr-Cyrl-RS" dirty="0" smtClean="0"/>
              <a:t>предозирање </a:t>
            </a:r>
            <a:r>
              <a:rPr lang="sr-Cyrl-RS" dirty="0" smtClean="0"/>
              <a:t>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sr-Cyrl-RS" dirty="0" smtClean="0"/>
              <a:t>Н</a:t>
            </a:r>
            <a:r>
              <a:rPr lang="en-US" dirty="0" err="1" smtClean="0"/>
              <a:t>ајчешће</a:t>
            </a:r>
            <a:r>
              <a:rPr lang="en-US" dirty="0" smtClean="0"/>
              <a:t> </a:t>
            </a:r>
            <a:r>
              <a:rPr lang="en-US" dirty="0" err="1" smtClean="0"/>
              <a:t>изазива</a:t>
            </a:r>
            <a:r>
              <a:rPr lang="en-US" dirty="0" smtClean="0"/>
              <a:t> </a:t>
            </a:r>
            <a:r>
              <a:rPr lang="en-US" dirty="0" err="1" smtClean="0"/>
              <a:t>главобољу</a:t>
            </a:r>
            <a:r>
              <a:rPr lang="en-US" dirty="0" smtClean="0"/>
              <a:t>, </a:t>
            </a:r>
            <a:r>
              <a:rPr lang="en-US" dirty="0" err="1" smtClean="0"/>
              <a:t>мучнину</a:t>
            </a:r>
            <a:r>
              <a:rPr lang="en-US" dirty="0" smtClean="0"/>
              <a:t>, </a:t>
            </a:r>
            <a:r>
              <a:rPr lang="en-US" dirty="0" err="1" smtClean="0"/>
              <a:t>повраћање</a:t>
            </a:r>
            <a:r>
              <a:rPr lang="en-US" dirty="0" smtClean="0"/>
              <a:t> и </a:t>
            </a:r>
            <a:r>
              <a:rPr lang="en-US" dirty="0" err="1" smtClean="0"/>
              <a:t>бол</a:t>
            </a:r>
            <a:r>
              <a:rPr lang="en-US" dirty="0" smtClean="0"/>
              <a:t> у </a:t>
            </a:r>
            <a:r>
              <a:rPr lang="en-US" dirty="0" err="1" smtClean="0"/>
              <a:t>стомаку</a:t>
            </a:r>
            <a:r>
              <a:rPr lang="en-US" dirty="0" smtClean="0"/>
              <a:t>, </a:t>
            </a:r>
            <a:r>
              <a:rPr lang="en-US" dirty="0" err="1" smtClean="0"/>
              <a:t>ређе</a:t>
            </a:r>
            <a:r>
              <a:rPr lang="en-US" dirty="0" smtClean="0"/>
              <a:t> </a:t>
            </a:r>
            <a:r>
              <a:rPr lang="en-US" dirty="0" err="1" smtClean="0"/>
              <a:t>пролив</a:t>
            </a:r>
            <a:r>
              <a:rPr lang="en-US" dirty="0" smtClean="0"/>
              <a:t>, </a:t>
            </a:r>
            <a:r>
              <a:rPr lang="en-US" dirty="0" err="1" smtClean="0"/>
              <a:t>дезоријентацију</a:t>
            </a:r>
            <a:r>
              <a:rPr lang="en-US" dirty="0" smtClean="0"/>
              <a:t>, </a:t>
            </a:r>
            <a:r>
              <a:rPr lang="en-US" dirty="0" err="1" smtClean="0"/>
              <a:t>узнемиреност</a:t>
            </a:r>
            <a:r>
              <a:rPr lang="en-US" dirty="0" smtClean="0"/>
              <a:t>, </a:t>
            </a:r>
            <a:r>
              <a:rPr lang="en-US" dirty="0" err="1" smtClean="0"/>
              <a:t>зујање</a:t>
            </a:r>
            <a:r>
              <a:rPr lang="en-US" dirty="0" smtClean="0"/>
              <a:t> у </a:t>
            </a:r>
            <a:r>
              <a:rPr lang="en-US" dirty="0" err="1" smtClean="0"/>
              <a:t>ушима</a:t>
            </a:r>
            <a:r>
              <a:rPr lang="en-US" dirty="0" smtClean="0"/>
              <a:t>, </a:t>
            </a:r>
            <a:r>
              <a:rPr lang="en-US" dirty="0" err="1" smtClean="0"/>
              <a:t>вртоглавицу</a:t>
            </a:r>
            <a:r>
              <a:rPr lang="en-US" dirty="0" smtClean="0"/>
              <a:t>, </a:t>
            </a:r>
            <a:r>
              <a:rPr lang="en-US" dirty="0" err="1" smtClean="0"/>
              <a:t>конвулзије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кому</a:t>
            </a:r>
            <a:endParaRPr lang="sr-Cyrl-RS" dirty="0" smtClean="0"/>
          </a:p>
          <a:p>
            <a:pPr lvl="1"/>
            <a:r>
              <a:rPr lang="en-US" dirty="0" err="1" smtClean="0"/>
              <a:t>лече</a:t>
            </a:r>
            <a:r>
              <a:rPr lang="sr-Cyrl-RS" dirty="0" smtClean="0"/>
              <a:t>ње</a:t>
            </a:r>
            <a:r>
              <a:rPr lang="en-US" dirty="0" smtClean="0"/>
              <a:t> </a:t>
            </a:r>
            <a:r>
              <a:rPr lang="en-US" dirty="0" err="1" smtClean="0"/>
              <a:t>симптоматск</a:t>
            </a:r>
            <a:r>
              <a:rPr lang="sr-Cyrl-RS" dirty="0" smtClean="0"/>
              <a:t>о</a:t>
            </a:r>
          </a:p>
          <a:p>
            <a:r>
              <a:rPr lang="sr-Cyrl-RS" dirty="0" smtClean="0"/>
              <a:t>Ацетилсалицилна киселина</a:t>
            </a:r>
          </a:p>
          <a:p>
            <a:pPr lvl="1"/>
            <a:r>
              <a:rPr lang="en-US" dirty="0" err="1" smtClean="0"/>
              <a:t>концентрација</a:t>
            </a:r>
            <a:r>
              <a:rPr lang="en-US" dirty="0" smtClean="0"/>
              <a:t> у </a:t>
            </a:r>
            <a:r>
              <a:rPr lang="en-US" dirty="0" err="1" smtClean="0"/>
              <a:t>крви</a:t>
            </a:r>
            <a:r>
              <a:rPr lang="en-US" dirty="0" smtClean="0"/>
              <a:t> 150-300 </a:t>
            </a:r>
            <a:r>
              <a:rPr lang="en-US" dirty="0" smtClean="0"/>
              <a:t>mg/l</a:t>
            </a:r>
            <a:r>
              <a:rPr lang="sr-Cyrl-RS" dirty="0" smtClean="0"/>
              <a:t> – </a:t>
            </a:r>
            <a:r>
              <a:rPr lang="en-US" dirty="0" err="1" smtClean="0"/>
              <a:t>салицилизам</a:t>
            </a:r>
            <a:r>
              <a:rPr lang="sr-Cyrl-RS" dirty="0" smtClean="0"/>
              <a:t> (</a:t>
            </a:r>
            <a:r>
              <a:rPr lang="en-US" dirty="0" err="1" smtClean="0"/>
              <a:t>вртоглавиц</a:t>
            </a:r>
            <a:r>
              <a:rPr lang="sr-Cyrl-RS" dirty="0" smtClean="0"/>
              <a:t>а</a:t>
            </a:r>
            <a:r>
              <a:rPr lang="en-US" dirty="0" smtClean="0"/>
              <a:t>, </a:t>
            </a:r>
            <a:r>
              <a:rPr lang="en-US" dirty="0" err="1" smtClean="0"/>
              <a:t>конфузиј</a:t>
            </a:r>
            <a:r>
              <a:rPr lang="sr-Cyrl-RS" dirty="0" smtClean="0"/>
              <a:t>а</a:t>
            </a:r>
            <a:r>
              <a:rPr lang="en-US" dirty="0" smtClean="0"/>
              <a:t>, </a:t>
            </a:r>
            <a:r>
              <a:rPr lang="en-US" dirty="0" err="1" smtClean="0"/>
              <a:t>зујање</a:t>
            </a:r>
            <a:r>
              <a:rPr lang="en-US" dirty="0" smtClean="0"/>
              <a:t> </a:t>
            </a:r>
            <a:r>
              <a:rPr lang="en-US" dirty="0" smtClean="0"/>
              <a:t>у </a:t>
            </a:r>
            <a:r>
              <a:rPr lang="en-US" dirty="0" err="1" smtClean="0"/>
              <a:t>ушима</a:t>
            </a:r>
            <a:r>
              <a:rPr lang="en-US" dirty="0" smtClean="0"/>
              <a:t> и </a:t>
            </a:r>
            <a:r>
              <a:rPr lang="en-US" dirty="0" err="1" smtClean="0"/>
              <a:t>ослабљен</a:t>
            </a:r>
            <a:r>
              <a:rPr lang="en-US" dirty="0" smtClean="0"/>
              <a:t> </a:t>
            </a:r>
            <a:r>
              <a:rPr lang="en-US" dirty="0" err="1" smtClean="0"/>
              <a:t>слух</a:t>
            </a:r>
            <a:r>
              <a:rPr lang="en-US" dirty="0" smtClean="0"/>
              <a:t>, </a:t>
            </a:r>
            <a:r>
              <a:rPr lang="en-US" dirty="0" err="1" smtClean="0"/>
              <a:t>главобољ</a:t>
            </a:r>
            <a:r>
              <a:rPr lang="sr-Cyrl-RS" dirty="0" smtClean="0"/>
              <a:t>а</a:t>
            </a:r>
            <a:r>
              <a:rPr lang="en-US" dirty="0" smtClean="0"/>
              <a:t>, </a:t>
            </a:r>
            <a:r>
              <a:rPr lang="en-US" dirty="0" err="1" smtClean="0"/>
              <a:t>презнојавање</a:t>
            </a:r>
            <a:r>
              <a:rPr lang="en-US" dirty="0" smtClean="0"/>
              <a:t>, </a:t>
            </a:r>
            <a:r>
              <a:rPr lang="en-US" dirty="0" err="1" smtClean="0"/>
              <a:t>мучнин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smtClean="0"/>
              <a:t>и </a:t>
            </a:r>
            <a:r>
              <a:rPr lang="en-US" dirty="0" err="1" smtClean="0"/>
              <a:t>повраћање</a:t>
            </a:r>
            <a:r>
              <a:rPr lang="sr-Cyrl-RS" dirty="0" smtClean="0"/>
              <a:t>)</a:t>
            </a:r>
          </a:p>
          <a:p>
            <a:pPr lvl="1"/>
            <a:r>
              <a:rPr lang="en-US" dirty="0" err="1" smtClean="0"/>
              <a:t>концентрациј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smtClean="0"/>
              <a:t>у </a:t>
            </a:r>
            <a:r>
              <a:rPr lang="en-US" dirty="0" err="1" smtClean="0"/>
              <a:t>крви</a:t>
            </a:r>
            <a:r>
              <a:rPr lang="en-US" dirty="0" smtClean="0"/>
              <a:t> </a:t>
            </a:r>
            <a:r>
              <a:rPr lang="en-US" dirty="0" smtClean="0"/>
              <a:t>300</a:t>
            </a:r>
            <a:r>
              <a:rPr lang="sr-Cyrl-RS" dirty="0" smtClean="0"/>
              <a:t>-700</a:t>
            </a:r>
            <a:r>
              <a:rPr lang="en-US" dirty="0" smtClean="0"/>
              <a:t> mg/l</a:t>
            </a:r>
            <a:r>
              <a:rPr lang="sr-Cyrl-RS" dirty="0" smtClean="0"/>
              <a:t> (</a:t>
            </a:r>
            <a:r>
              <a:rPr lang="sr-Cyrl-RS" dirty="0" smtClean="0"/>
              <a:t>у</a:t>
            </a:r>
            <a:r>
              <a:rPr lang="en-US" dirty="0" err="1" smtClean="0"/>
              <a:t>нос</a:t>
            </a:r>
            <a:r>
              <a:rPr lang="en-US" dirty="0" smtClean="0"/>
              <a:t> </a:t>
            </a:r>
            <a:r>
              <a:rPr lang="en-US" dirty="0" err="1" smtClean="0"/>
              <a:t>доза</a:t>
            </a:r>
            <a:r>
              <a:rPr lang="en-US" dirty="0" smtClean="0"/>
              <a:t> </a:t>
            </a:r>
            <a:r>
              <a:rPr lang="sr-Cyrl-RS" dirty="0" smtClean="0"/>
              <a:t>већих од </a:t>
            </a:r>
            <a:r>
              <a:rPr lang="en-US" dirty="0" smtClean="0"/>
              <a:t>125 mg/kg) </a:t>
            </a:r>
            <a:r>
              <a:rPr lang="sr-Cyrl-RS" dirty="0" smtClean="0"/>
              <a:t>– </a:t>
            </a:r>
            <a:r>
              <a:rPr lang="en-US" dirty="0" err="1" smtClean="0"/>
              <a:t>хипервентилациј</a:t>
            </a:r>
            <a:r>
              <a:rPr lang="sr-Cyrl-RS" dirty="0" smtClean="0"/>
              <a:t>а,</a:t>
            </a:r>
            <a:r>
              <a:rPr lang="en-US" dirty="0" smtClean="0"/>
              <a:t> </a:t>
            </a:r>
            <a:r>
              <a:rPr lang="en-US" dirty="0" err="1" smtClean="0"/>
              <a:t>грозниц</a:t>
            </a:r>
            <a:r>
              <a:rPr lang="sr-Cyrl-RS" dirty="0" smtClean="0"/>
              <a:t>а</a:t>
            </a:r>
            <a:r>
              <a:rPr lang="en-US" dirty="0" smtClean="0"/>
              <a:t>, </a:t>
            </a:r>
            <a:r>
              <a:rPr lang="en-US" dirty="0" err="1" smtClean="0"/>
              <a:t>немир</a:t>
            </a:r>
            <a:r>
              <a:rPr lang="en-US" dirty="0" smtClean="0"/>
              <a:t>, </a:t>
            </a:r>
            <a:r>
              <a:rPr lang="en-US" dirty="0" err="1" smtClean="0"/>
              <a:t>метаболичк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err="1" smtClean="0"/>
              <a:t>ацидоз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smtClean="0"/>
              <a:t>и </a:t>
            </a:r>
            <a:r>
              <a:rPr lang="en-US" dirty="0" err="1" smtClean="0"/>
              <a:t>респираторн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err="1" smtClean="0"/>
              <a:t>алкалоз</a:t>
            </a:r>
            <a:r>
              <a:rPr lang="sr-Cyrl-RS" dirty="0" smtClean="0"/>
              <a:t>а; </a:t>
            </a:r>
            <a:r>
              <a:rPr lang="en-US" dirty="0" err="1" smtClean="0"/>
              <a:t>депресија</a:t>
            </a:r>
            <a:r>
              <a:rPr lang="en-US" dirty="0" smtClean="0"/>
              <a:t> </a:t>
            </a:r>
            <a:r>
              <a:rPr lang="sr-Cyrl-RS" dirty="0" smtClean="0"/>
              <a:t>ЦНС </a:t>
            </a:r>
            <a:r>
              <a:rPr lang="en-US" dirty="0" err="1" smtClean="0"/>
              <a:t>која</a:t>
            </a:r>
            <a:r>
              <a:rPr lang="en-US" dirty="0" smtClean="0"/>
              <a:t> </a:t>
            </a:r>
            <a:r>
              <a:rPr lang="en-US" dirty="0" err="1" smtClean="0"/>
              <a:t>води</a:t>
            </a:r>
            <a:r>
              <a:rPr lang="en-US" dirty="0" smtClean="0"/>
              <a:t> у </a:t>
            </a:r>
            <a:r>
              <a:rPr lang="en-US" dirty="0" err="1" smtClean="0"/>
              <a:t>кому</a:t>
            </a:r>
            <a:r>
              <a:rPr lang="en-US" dirty="0" smtClean="0"/>
              <a:t>, </a:t>
            </a:r>
            <a:r>
              <a:rPr lang="en-US" dirty="0" err="1" smtClean="0"/>
              <a:t>могућ</a:t>
            </a:r>
            <a:r>
              <a:rPr lang="en-US" dirty="0" smtClean="0"/>
              <a:t> </a:t>
            </a:r>
            <a:r>
              <a:rPr lang="en-US" dirty="0" err="1" smtClean="0"/>
              <a:t>кардиоваскуларни</a:t>
            </a:r>
            <a:r>
              <a:rPr lang="en-US" dirty="0" smtClean="0"/>
              <a:t> </a:t>
            </a:r>
            <a:r>
              <a:rPr lang="en-US" dirty="0" err="1" smtClean="0"/>
              <a:t>колапс</a:t>
            </a:r>
            <a:r>
              <a:rPr lang="en-US" dirty="0" smtClean="0"/>
              <a:t> и </a:t>
            </a:r>
            <a:r>
              <a:rPr lang="en-US" dirty="0" err="1" smtClean="0"/>
              <a:t>респираторна</a:t>
            </a:r>
            <a:r>
              <a:rPr lang="en-US" dirty="0" smtClean="0"/>
              <a:t> </a:t>
            </a:r>
            <a:r>
              <a:rPr lang="en-US" dirty="0" err="1" smtClean="0"/>
              <a:t>инсуфицијенција</a:t>
            </a:r>
            <a:endParaRPr lang="sr-Cyrl-RS" dirty="0" smtClean="0"/>
          </a:p>
          <a:p>
            <a:pPr lvl="1"/>
            <a:r>
              <a:rPr lang="sr-Cyrl-RS" dirty="0" smtClean="0"/>
              <a:t>к</a:t>
            </a:r>
            <a:r>
              <a:rPr lang="en-US" dirty="0" err="1" smtClean="0"/>
              <a:t>онцентрација</a:t>
            </a:r>
            <a:r>
              <a:rPr lang="en-US" dirty="0" smtClean="0"/>
              <a:t> у </a:t>
            </a:r>
            <a:r>
              <a:rPr lang="en-US" dirty="0" err="1" smtClean="0"/>
              <a:t>крви</a:t>
            </a:r>
            <a:r>
              <a:rPr lang="en-US" dirty="0" smtClean="0"/>
              <a:t> </a:t>
            </a:r>
            <a:r>
              <a:rPr lang="en-US" dirty="0" err="1" smtClean="0"/>
              <a:t>преко</a:t>
            </a:r>
            <a:r>
              <a:rPr lang="en-US" dirty="0" smtClean="0"/>
              <a:t> 700 mg/l </a:t>
            </a:r>
            <a:r>
              <a:rPr lang="en-US" dirty="0" err="1" smtClean="0"/>
              <a:t>најчешће</a:t>
            </a:r>
            <a:r>
              <a:rPr lang="en-US" dirty="0" smtClean="0"/>
              <a:t> </a:t>
            </a:r>
            <a:r>
              <a:rPr lang="en-US" dirty="0" err="1" smtClean="0"/>
              <a:t>леталн</a:t>
            </a:r>
            <a:r>
              <a:rPr lang="sr-Cyrl-RS" dirty="0" smtClean="0"/>
              <a:t>а</a:t>
            </a:r>
          </a:p>
          <a:p>
            <a:pPr lvl="2"/>
            <a:r>
              <a:rPr lang="sr-Cyrl-RS" dirty="0" smtClean="0"/>
              <a:t>лечење: </a:t>
            </a:r>
            <a:r>
              <a:rPr lang="en-US" dirty="0" err="1" smtClean="0"/>
              <a:t>активни</a:t>
            </a:r>
            <a:r>
              <a:rPr lang="en-US" dirty="0" smtClean="0"/>
              <a:t> </a:t>
            </a:r>
            <a:r>
              <a:rPr lang="en-US" dirty="0" err="1" smtClean="0"/>
              <a:t>угаљ</a:t>
            </a:r>
            <a:r>
              <a:rPr lang="sr-Cyrl-RS" dirty="0" smtClean="0"/>
              <a:t>, надокнада течности уз </a:t>
            </a:r>
            <a:r>
              <a:rPr lang="en-US" dirty="0" err="1" smtClean="0"/>
              <a:t>корекцију</a:t>
            </a:r>
            <a:r>
              <a:rPr lang="en-US" dirty="0" smtClean="0"/>
              <a:t> </a:t>
            </a:r>
            <a:r>
              <a:rPr lang="en-US" dirty="0" err="1" smtClean="0"/>
              <a:t>ацидозе</a:t>
            </a:r>
            <a:r>
              <a:rPr lang="sr-Cyrl-RS" dirty="0" smtClean="0"/>
              <a:t>, п</a:t>
            </a:r>
            <a:r>
              <a:rPr lang="en-US" dirty="0" err="1" smtClean="0"/>
              <a:t>римена</a:t>
            </a:r>
            <a:r>
              <a:rPr lang="en-US" dirty="0" smtClean="0"/>
              <a:t> </a:t>
            </a:r>
            <a:r>
              <a:rPr lang="en-US" dirty="0" smtClean="0"/>
              <a:t>8,4% </a:t>
            </a:r>
            <a:r>
              <a:rPr lang="en-US" dirty="0" err="1" smtClean="0"/>
              <a:t>раствора</a:t>
            </a:r>
            <a:r>
              <a:rPr lang="en-US" dirty="0" smtClean="0"/>
              <a:t> </a:t>
            </a:r>
            <a:r>
              <a:rPr lang="en-US" dirty="0" err="1" smtClean="0"/>
              <a:t>натријум</a:t>
            </a:r>
            <a:r>
              <a:rPr lang="en-US" dirty="0" smtClean="0"/>
              <a:t> </a:t>
            </a:r>
            <a:r>
              <a:rPr lang="en-US" dirty="0" err="1" smtClean="0"/>
              <a:t>бикарбоната</a:t>
            </a:r>
            <a:r>
              <a:rPr lang="en-US" dirty="0" smtClean="0"/>
              <a:t> </a:t>
            </a:r>
            <a:r>
              <a:rPr lang="en-US" dirty="0" err="1" smtClean="0"/>
              <a:t>алкализацијом</a:t>
            </a:r>
            <a:r>
              <a:rPr lang="en-US" dirty="0" smtClean="0"/>
              <a:t> </a:t>
            </a:r>
            <a:r>
              <a:rPr lang="en-US" dirty="0" err="1" smtClean="0"/>
              <a:t>урина</a:t>
            </a:r>
            <a:r>
              <a:rPr lang="sr-Cyrl-RS" dirty="0" smtClean="0"/>
              <a:t>; х</a:t>
            </a:r>
            <a:r>
              <a:rPr lang="en-US" dirty="0" err="1" smtClean="0"/>
              <a:t>емодијализа</a:t>
            </a:r>
            <a:r>
              <a:rPr lang="en-US" dirty="0" smtClean="0"/>
              <a:t> </a:t>
            </a:r>
            <a:r>
              <a:rPr lang="en-US" dirty="0" smtClean="0"/>
              <a:t>и </a:t>
            </a:r>
            <a:r>
              <a:rPr lang="en-US" dirty="0" err="1" smtClean="0"/>
              <a:t>хемоперфузија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П</a:t>
            </a:r>
            <a:r>
              <a:rPr lang="sr-Cyrl-RS" b="1" dirty="0" smtClean="0"/>
              <a:t>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предозирање </a:t>
            </a:r>
            <a:r>
              <a:rPr lang="sr-Cyrl-RS" dirty="0" smtClean="0"/>
              <a:t>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sr-Cyrl-RS" dirty="0" smtClean="0"/>
              <a:t>А</a:t>
            </a:r>
            <a:r>
              <a:rPr lang="en-US" dirty="0" err="1" smtClean="0"/>
              <a:t>кутни</a:t>
            </a:r>
            <a:r>
              <a:rPr lang="en-US" dirty="0" smtClean="0"/>
              <a:t> </a:t>
            </a:r>
            <a:r>
              <a:rPr lang="en-US" dirty="0" err="1" smtClean="0"/>
              <a:t>унос</a:t>
            </a:r>
            <a:r>
              <a:rPr lang="en-US" dirty="0" smtClean="0"/>
              <a:t> </a:t>
            </a:r>
            <a:r>
              <a:rPr lang="en-US" dirty="0" err="1" smtClean="0"/>
              <a:t>дозе</a:t>
            </a:r>
            <a:r>
              <a:rPr lang="en-US" dirty="0" smtClean="0"/>
              <a:t> </a:t>
            </a:r>
            <a:r>
              <a:rPr lang="en-US" dirty="0" err="1" smtClean="0"/>
              <a:t>веће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150 mg/kg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хронична</a:t>
            </a:r>
            <a:r>
              <a:rPr lang="en-US" dirty="0" smtClean="0"/>
              <a:t> </a:t>
            </a:r>
            <a:r>
              <a:rPr lang="en-US" dirty="0" err="1" smtClean="0"/>
              <a:t>примена</a:t>
            </a:r>
            <a:r>
              <a:rPr lang="en-US" dirty="0" smtClean="0"/>
              <a:t> </a:t>
            </a:r>
            <a:r>
              <a:rPr lang="en-US" dirty="0" err="1" smtClean="0"/>
              <a:t>доза</a:t>
            </a:r>
            <a:r>
              <a:rPr lang="en-US" dirty="0" smtClean="0"/>
              <a:t> </a:t>
            </a:r>
            <a:r>
              <a:rPr lang="en-US" dirty="0" err="1" smtClean="0"/>
              <a:t>већих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препоручених</a:t>
            </a:r>
            <a:r>
              <a:rPr lang="en-US" dirty="0" smtClean="0"/>
              <a:t> </a:t>
            </a:r>
            <a:r>
              <a:rPr lang="en-US" dirty="0" err="1" smtClean="0"/>
              <a:t>доводи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нагомилавања</a:t>
            </a:r>
            <a:r>
              <a:rPr lang="en-US" dirty="0" smtClean="0"/>
              <a:t> </a:t>
            </a:r>
            <a:r>
              <a:rPr lang="en-US" dirty="0" err="1" smtClean="0"/>
              <a:t>токсичног</a:t>
            </a:r>
            <a:r>
              <a:rPr lang="en-US" dirty="0" smtClean="0"/>
              <a:t> </a:t>
            </a:r>
            <a:r>
              <a:rPr lang="en-US" dirty="0" err="1" smtClean="0"/>
              <a:t>метаболита</a:t>
            </a:r>
            <a:r>
              <a:rPr lang="en-US" dirty="0" smtClean="0"/>
              <a:t> N-</a:t>
            </a:r>
            <a:r>
              <a:rPr lang="en-US" dirty="0" err="1" smtClean="0"/>
              <a:t>ацетил</a:t>
            </a:r>
            <a:r>
              <a:rPr lang="en-US" dirty="0" smtClean="0"/>
              <a:t>-p-</a:t>
            </a:r>
            <a:r>
              <a:rPr lang="en-US" dirty="0" err="1" smtClean="0"/>
              <a:t>бензохинона</a:t>
            </a:r>
            <a:r>
              <a:rPr lang="en-US" dirty="0" smtClean="0"/>
              <a:t>, </a:t>
            </a:r>
            <a:r>
              <a:rPr lang="en-US" dirty="0" err="1" smtClean="0"/>
              <a:t>који</a:t>
            </a:r>
            <a:r>
              <a:rPr lang="en-US" dirty="0" smtClean="0"/>
              <a:t> </a:t>
            </a:r>
            <a:r>
              <a:rPr lang="en-US" dirty="0" err="1" smtClean="0"/>
              <a:t>оштећује</a:t>
            </a:r>
            <a:r>
              <a:rPr lang="en-US" dirty="0" smtClean="0"/>
              <a:t> </a:t>
            </a:r>
            <a:r>
              <a:rPr lang="en-US" dirty="0" err="1" smtClean="0"/>
              <a:t>јетру</a:t>
            </a:r>
            <a:r>
              <a:rPr lang="en-US" dirty="0" smtClean="0"/>
              <a:t> </a:t>
            </a:r>
            <a:r>
              <a:rPr lang="en-US" dirty="0" err="1" smtClean="0"/>
              <a:t>по</a:t>
            </a:r>
            <a:r>
              <a:rPr lang="en-US" dirty="0" smtClean="0"/>
              <a:t> </a:t>
            </a:r>
            <a:r>
              <a:rPr lang="en-US" dirty="0" err="1" smtClean="0"/>
              <a:t>типу</a:t>
            </a:r>
            <a:r>
              <a:rPr lang="en-US" dirty="0" smtClean="0"/>
              <a:t> </a:t>
            </a:r>
            <a:r>
              <a:rPr lang="en-US" dirty="0" err="1" smtClean="0"/>
              <a:t>центролобуларне</a:t>
            </a:r>
            <a:r>
              <a:rPr lang="en-US" dirty="0" smtClean="0"/>
              <a:t> </a:t>
            </a:r>
            <a:r>
              <a:rPr lang="en-US" dirty="0" err="1" smtClean="0"/>
              <a:t>некрозе</a:t>
            </a:r>
            <a:r>
              <a:rPr lang="en-US" dirty="0" smtClean="0"/>
              <a:t>, </a:t>
            </a:r>
            <a:r>
              <a:rPr lang="en-US" dirty="0" err="1" smtClean="0"/>
              <a:t>праћене</a:t>
            </a:r>
            <a:r>
              <a:rPr lang="en-US" dirty="0" smtClean="0"/>
              <a:t> </a:t>
            </a:r>
            <a:r>
              <a:rPr lang="en-US" dirty="0" err="1" smtClean="0"/>
              <a:t>акутном</a:t>
            </a:r>
            <a:r>
              <a:rPr lang="en-US" dirty="0" smtClean="0"/>
              <a:t> </a:t>
            </a:r>
            <a:r>
              <a:rPr lang="en-US" dirty="0" err="1" smtClean="0"/>
              <a:t>некрозом</a:t>
            </a:r>
            <a:r>
              <a:rPr lang="en-US" dirty="0" smtClean="0"/>
              <a:t> </a:t>
            </a:r>
            <a:r>
              <a:rPr lang="en-US" dirty="0" err="1" smtClean="0"/>
              <a:t>бубрежних</a:t>
            </a:r>
            <a:r>
              <a:rPr lang="en-US" dirty="0" smtClean="0"/>
              <a:t> </a:t>
            </a:r>
            <a:r>
              <a:rPr lang="en-US" dirty="0" err="1" smtClean="0"/>
              <a:t>тубула</a:t>
            </a:r>
            <a:endParaRPr lang="sr-Cyrl-RS" dirty="0" smtClean="0"/>
          </a:p>
          <a:p>
            <a:pPr lvl="1"/>
            <a:r>
              <a:rPr lang="en-US" dirty="0" err="1" smtClean="0"/>
              <a:t>Први</a:t>
            </a:r>
            <a:r>
              <a:rPr lang="en-US" dirty="0" smtClean="0"/>
              <a:t> </a:t>
            </a:r>
            <a:r>
              <a:rPr lang="en-US" dirty="0" err="1" smtClean="0"/>
              <a:t>симптоми</a:t>
            </a:r>
            <a:r>
              <a:rPr lang="en-US" dirty="0" smtClean="0"/>
              <a:t> </a:t>
            </a:r>
            <a:r>
              <a:rPr lang="en-US" dirty="0" err="1" smtClean="0"/>
              <a:t>укључују</a:t>
            </a:r>
            <a:r>
              <a:rPr lang="en-US" dirty="0" smtClean="0"/>
              <a:t> </a:t>
            </a:r>
            <a:r>
              <a:rPr lang="en-US" dirty="0" err="1" smtClean="0"/>
              <a:t>мучнину</a:t>
            </a:r>
            <a:r>
              <a:rPr lang="en-US" dirty="0" smtClean="0"/>
              <a:t>, </a:t>
            </a:r>
            <a:r>
              <a:rPr lang="en-US" dirty="0" err="1" smtClean="0"/>
              <a:t>повраћање</a:t>
            </a:r>
            <a:r>
              <a:rPr lang="en-US" dirty="0" smtClean="0"/>
              <a:t>, </a:t>
            </a:r>
            <a:r>
              <a:rPr lang="en-US" dirty="0" err="1" smtClean="0"/>
              <a:t>пролив</a:t>
            </a:r>
            <a:r>
              <a:rPr lang="en-US" dirty="0" smtClean="0"/>
              <a:t>, </a:t>
            </a:r>
            <a:r>
              <a:rPr lang="en-US" dirty="0" err="1" smtClean="0"/>
              <a:t>презнојавање</a:t>
            </a:r>
            <a:r>
              <a:rPr lang="en-US" dirty="0" smtClean="0"/>
              <a:t> и </a:t>
            </a:r>
            <a:r>
              <a:rPr lang="en-US" dirty="0" err="1" smtClean="0"/>
              <a:t>замор</a:t>
            </a:r>
            <a:r>
              <a:rPr lang="en-US" dirty="0" smtClean="0"/>
              <a:t> и </a:t>
            </a:r>
            <a:r>
              <a:rPr lang="en-US" dirty="0" err="1" smtClean="0"/>
              <a:t>обично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повлаче</a:t>
            </a:r>
            <a:r>
              <a:rPr lang="en-US" dirty="0" smtClean="0"/>
              <a:t> </a:t>
            </a:r>
            <a:r>
              <a:rPr lang="en-US" dirty="0" err="1" smtClean="0"/>
              <a:t>унутар</a:t>
            </a:r>
            <a:r>
              <a:rPr lang="en-US" dirty="0" smtClean="0"/>
              <a:t> 24 </a:t>
            </a:r>
            <a:r>
              <a:rPr lang="en-US" dirty="0" err="1" smtClean="0"/>
              <a:t>сата</a:t>
            </a:r>
            <a:r>
              <a:rPr lang="en-US" dirty="0" smtClean="0"/>
              <a:t> </a:t>
            </a:r>
            <a:endParaRPr lang="sr-Cyrl-RS" dirty="0" smtClean="0"/>
          </a:p>
          <a:p>
            <a:pPr lvl="1"/>
            <a:r>
              <a:rPr lang="en-US" dirty="0" err="1" smtClean="0"/>
              <a:t>Бол</a:t>
            </a:r>
            <a:r>
              <a:rPr lang="en-US" dirty="0" smtClean="0"/>
              <a:t> </a:t>
            </a:r>
            <a:r>
              <a:rPr lang="en-US" dirty="0" smtClean="0"/>
              <a:t>у </a:t>
            </a:r>
            <a:r>
              <a:rPr lang="en-US" dirty="0" err="1" smtClean="0"/>
              <a:t>стомаку</a:t>
            </a:r>
            <a:r>
              <a:rPr lang="en-US" dirty="0" smtClean="0"/>
              <a:t> </a:t>
            </a:r>
            <a:r>
              <a:rPr lang="en-US" dirty="0" err="1" smtClean="0"/>
              <a:t>јавља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након</a:t>
            </a:r>
            <a:r>
              <a:rPr lang="en-US" dirty="0" smtClean="0"/>
              <a:t> 1 </a:t>
            </a:r>
            <a:r>
              <a:rPr lang="en-US" dirty="0" err="1" smtClean="0"/>
              <a:t>до</a:t>
            </a:r>
            <a:r>
              <a:rPr lang="en-US" dirty="0" smtClean="0"/>
              <a:t> 6 </a:t>
            </a:r>
            <a:r>
              <a:rPr lang="en-US" dirty="0" err="1" smtClean="0"/>
              <a:t>дана</a:t>
            </a:r>
            <a:r>
              <a:rPr lang="en-US" dirty="0" smtClean="0"/>
              <a:t> и </a:t>
            </a:r>
            <a:r>
              <a:rPr lang="en-US" dirty="0" err="1" smtClean="0"/>
              <a:t>указује</a:t>
            </a:r>
            <a:r>
              <a:rPr lang="en-US" dirty="0" smtClean="0"/>
              <a:t> </a:t>
            </a:r>
            <a:r>
              <a:rPr lang="en-US" dirty="0" err="1" smtClean="0"/>
              <a:t>на</a:t>
            </a:r>
            <a:r>
              <a:rPr lang="en-US" dirty="0" smtClean="0"/>
              <a:t> </a:t>
            </a:r>
            <a:r>
              <a:rPr lang="en-US" dirty="0" err="1" smtClean="0"/>
              <a:t>оштећење</a:t>
            </a:r>
            <a:r>
              <a:rPr lang="en-US" dirty="0" smtClean="0"/>
              <a:t> </a:t>
            </a:r>
            <a:r>
              <a:rPr lang="en-US" dirty="0" err="1" smtClean="0"/>
              <a:t>јетре</a:t>
            </a:r>
            <a:r>
              <a:rPr lang="en-US" dirty="0" smtClean="0"/>
              <a:t>, </a:t>
            </a:r>
            <a:r>
              <a:rPr lang="en-US" dirty="0" err="1" smtClean="0"/>
              <a:t>које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даље</a:t>
            </a:r>
            <a:r>
              <a:rPr lang="en-US" dirty="0" smtClean="0"/>
              <a:t> </a:t>
            </a:r>
            <a:r>
              <a:rPr lang="en-US" dirty="0" err="1" smtClean="0"/>
              <a:t>компликује</a:t>
            </a:r>
            <a:r>
              <a:rPr lang="en-US" dirty="0" smtClean="0"/>
              <a:t> </a:t>
            </a:r>
            <a:r>
              <a:rPr lang="en-US" dirty="0" err="1" smtClean="0"/>
              <a:t>ацидозом</a:t>
            </a:r>
            <a:r>
              <a:rPr lang="en-US" dirty="0" smtClean="0"/>
              <a:t>, </a:t>
            </a:r>
            <a:r>
              <a:rPr lang="en-US" dirty="0" err="1" smtClean="0"/>
              <a:t>едемом</a:t>
            </a:r>
            <a:r>
              <a:rPr lang="en-US" dirty="0" smtClean="0"/>
              <a:t> </a:t>
            </a:r>
            <a:r>
              <a:rPr lang="en-US" dirty="0" err="1" smtClean="0"/>
              <a:t>мозга</a:t>
            </a:r>
            <a:r>
              <a:rPr lang="en-US" dirty="0" smtClean="0"/>
              <a:t>, </a:t>
            </a:r>
            <a:r>
              <a:rPr lang="en-US" dirty="0" err="1" smtClean="0"/>
              <a:t>крвављењем</a:t>
            </a:r>
            <a:r>
              <a:rPr lang="en-US" dirty="0" smtClean="0"/>
              <a:t>, </a:t>
            </a:r>
            <a:r>
              <a:rPr lang="en-US" dirty="0" err="1" smtClean="0"/>
              <a:t>хипогликемијом</a:t>
            </a:r>
            <a:r>
              <a:rPr lang="en-US" dirty="0" smtClean="0"/>
              <a:t>, </a:t>
            </a:r>
            <a:r>
              <a:rPr lang="en-US" dirty="0" err="1" smtClean="0"/>
              <a:t>хипотензијом</a:t>
            </a:r>
            <a:r>
              <a:rPr lang="en-US" dirty="0" smtClean="0"/>
              <a:t>, </a:t>
            </a:r>
            <a:r>
              <a:rPr lang="en-US" dirty="0" err="1" smtClean="0"/>
              <a:t>развојем</a:t>
            </a:r>
            <a:r>
              <a:rPr lang="en-US" dirty="0" smtClean="0"/>
              <a:t> </a:t>
            </a:r>
            <a:r>
              <a:rPr lang="en-US" dirty="0" err="1" smtClean="0"/>
              <a:t>инфекције</a:t>
            </a:r>
            <a:r>
              <a:rPr lang="en-US" dirty="0" smtClean="0"/>
              <a:t> и </a:t>
            </a:r>
            <a:r>
              <a:rPr lang="en-US" dirty="0" err="1" smtClean="0"/>
              <a:t>акутном</a:t>
            </a:r>
            <a:r>
              <a:rPr lang="en-US" dirty="0" smtClean="0"/>
              <a:t> </a:t>
            </a:r>
            <a:r>
              <a:rPr lang="en-US" dirty="0" err="1" smtClean="0"/>
              <a:t>бубрежном</a:t>
            </a:r>
            <a:r>
              <a:rPr lang="en-US" dirty="0" smtClean="0"/>
              <a:t> </a:t>
            </a:r>
            <a:r>
              <a:rPr lang="en-US" dirty="0" err="1" smtClean="0"/>
              <a:t>инсуфицијенцијом</a:t>
            </a:r>
            <a:r>
              <a:rPr lang="en-US" dirty="0" smtClean="0"/>
              <a:t>. </a:t>
            </a:r>
            <a:endParaRPr lang="sr-Cyrl-RS" dirty="0" smtClean="0"/>
          </a:p>
          <a:p>
            <a:pPr lvl="1"/>
            <a:r>
              <a:rPr lang="en-US" dirty="0" err="1" smtClean="0"/>
              <a:t>Под</a:t>
            </a:r>
            <a:r>
              <a:rPr lang="en-US" dirty="0" smtClean="0"/>
              <a:t> </a:t>
            </a:r>
            <a:r>
              <a:rPr lang="en-US" dirty="0" err="1" smtClean="0"/>
              <a:t>посебним</a:t>
            </a:r>
            <a:r>
              <a:rPr lang="en-US" dirty="0" smtClean="0"/>
              <a:t> </a:t>
            </a:r>
            <a:r>
              <a:rPr lang="en-US" dirty="0" err="1" smtClean="0"/>
              <a:t>ризиком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предозирања</a:t>
            </a:r>
            <a:r>
              <a:rPr lang="en-US" dirty="0" smtClean="0"/>
              <a:t> </a:t>
            </a:r>
            <a:r>
              <a:rPr lang="en-US" dirty="0" err="1" smtClean="0"/>
              <a:t>овим</a:t>
            </a:r>
            <a:r>
              <a:rPr lang="en-US" dirty="0" smtClean="0"/>
              <a:t> </a:t>
            </a:r>
            <a:r>
              <a:rPr lang="en-US" dirty="0" err="1" smtClean="0"/>
              <a:t>леком</a:t>
            </a:r>
            <a:r>
              <a:rPr lang="en-US" dirty="0" smtClean="0"/>
              <a:t> </a:t>
            </a:r>
            <a:r>
              <a:rPr lang="en-US" dirty="0" err="1" smtClean="0"/>
              <a:t>су</a:t>
            </a:r>
            <a:r>
              <a:rPr lang="en-US" dirty="0" smtClean="0"/>
              <a:t> </a:t>
            </a:r>
            <a:r>
              <a:rPr lang="en-US" dirty="0" err="1" smtClean="0"/>
              <a:t>пацијенти</a:t>
            </a:r>
            <a:r>
              <a:rPr lang="en-US" dirty="0" smtClean="0"/>
              <a:t> </a:t>
            </a:r>
            <a:r>
              <a:rPr lang="en-US" dirty="0" err="1" smtClean="0"/>
              <a:t>који</a:t>
            </a:r>
            <a:r>
              <a:rPr lang="en-US" dirty="0" smtClean="0"/>
              <a:t> </a:t>
            </a:r>
            <a:r>
              <a:rPr lang="en-US" dirty="0" err="1" smtClean="0"/>
              <a:t>су</a:t>
            </a:r>
            <a:r>
              <a:rPr lang="en-US" dirty="0" smtClean="0"/>
              <a:t> </a:t>
            </a:r>
            <a:r>
              <a:rPr lang="en-US" dirty="0" err="1" smtClean="0"/>
              <a:t>на</a:t>
            </a:r>
            <a:r>
              <a:rPr lang="en-US" dirty="0" smtClean="0"/>
              <a:t> </a:t>
            </a:r>
            <a:r>
              <a:rPr lang="en-US" dirty="0" err="1" smtClean="0"/>
              <a:t>терапији</a:t>
            </a:r>
            <a:r>
              <a:rPr lang="en-US" dirty="0" smtClean="0"/>
              <a:t> </a:t>
            </a:r>
            <a:r>
              <a:rPr lang="en-US" dirty="0" err="1" smtClean="0"/>
              <a:t>познатим</a:t>
            </a:r>
            <a:r>
              <a:rPr lang="en-US" dirty="0" smtClean="0"/>
              <a:t> </a:t>
            </a:r>
            <a:r>
              <a:rPr lang="en-US" dirty="0" err="1" smtClean="0"/>
              <a:t>индукторима</a:t>
            </a:r>
            <a:r>
              <a:rPr lang="en-US" dirty="0" smtClean="0"/>
              <a:t> </a:t>
            </a:r>
            <a:r>
              <a:rPr lang="en-US" dirty="0" err="1" smtClean="0"/>
              <a:t>метаболишућих</a:t>
            </a:r>
            <a:r>
              <a:rPr lang="en-US" dirty="0" smtClean="0"/>
              <a:t> </a:t>
            </a:r>
            <a:r>
              <a:rPr lang="en-US" dirty="0" err="1" smtClean="0"/>
              <a:t>ензима</a:t>
            </a:r>
            <a:r>
              <a:rPr lang="en-US" dirty="0" smtClean="0"/>
              <a:t> (</a:t>
            </a:r>
            <a:r>
              <a:rPr lang="en-US" dirty="0" err="1" smtClean="0"/>
              <a:t>карбамазепин</a:t>
            </a:r>
            <a:r>
              <a:rPr lang="en-US" dirty="0" smtClean="0"/>
              <a:t>, </a:t>
            </a:r>
            <a:r>
              <a:rPr lang="en-US" dirty="0" err="1" smtClean="0"/>
              <a:t>фенитоин</a:t>
            </a:r>
            <a:r>
              <a:rPr lang="en-US" dirty="0" smtClean="0"/>
              <a:t>, </a:t>
            </a:r>
            <a:r>
              <a:rPr lang="en-US" dirty="0" err="1" smtClean="0"/>
              <a:t>фенобарбитал</a:t>
            </a:r>
            <a:r>
              <a:rPr lang="en-US" dirty="0" smtClean="0"/>
              <a:t>, </a:t>
            </a:r>
            <a:r>
              <a:rPr lang="en-US" dirty="0" err="1" smtClean="0"/>
              <a:t>рифампицин</a:t>
            </a:r>
            <a:r>
              <a:rPr lang="en-US" dirty="0" smtClean="0"/>
              <a:t>, </a:t>
            </a:r>
            <a:r>
              <a:rPr lang="en-US" dirty="0" err="1" smtClean="0"/>
              <a:t>кантарион</a:t>
            </a:r>
            <a:r>
              <a:rPr lang="en-US" dirty="0" smtClean="0"/>
              <a:t>) и </a:t>
            </a:r>
            <a:r>
              <a:rPr lang="en-US" dirty="0" err="1" smtClean="0"/>
              <a:t>хронични</a:t>
            </a:r>
            <a:r>
              <a:rPr lang="en-US" dirty="0" smtClean="0"/>
              <a:t> </a:t>
            </a:r>
            <a:r>
              <a:rPr lang="en-US" dirty="0" err="1" smtClean="0"/>
              <a:t>алкохоличари</a:t>
            </a:r>
            <a:r>
              <a:rPr lang="en-US" dirty="0" smtClean="0"/>
              <a:t>. </a:t>
            </a:r>
            <a:endParaRPr lang="sr-Cyrl-RS" dirty="0" smtClean="0"/>
          </a:p>
          <a:p>
            <a:pPr lvl="2"/>
            <a:r>
              <a:rPr lang="en-US" dirty="0" err="1" smtClean="0"/>
              <a:t>Лечење</a:t>
            </a:r>
            <a:r>
              <a:rPr lang="sr-Cyrl-RS" dirty="0" smtClean="0"/>
              <a:t>: </a:t>
            </a:r>
            <a:r>
              <a:rPr lang="en-US" dirty="0" err="1" smtClean="0"/>
              <a:t>опште</a:t>
            </a:r>
            <a:r>
              <a:rPr lang="en-US" dirty="0" smtClean="0"/>
              <a:t> </a:t>
            </a:r>
            <a:r>
              <a:rPr lang="en-US" dirty="0" err="1" smtClean="0"/>
              <a:t>мере</a:t>
            </a:r>
            <a:r>
              <a:rPr lang="en-US" dirty="0" smtClean="0"/>
              <a:t> </a:t>
            </a:r>
            <a:r>
              <a:rPr lang="sr-Cyrl-RS" dirty="0" smtClean="0"/>
              <a:t>(</a:t>
            </a:r>
            <a:r>
              <a:rPr lang="en-US" dirty="0" err="1" smtClean="0"/>
              <a:t>активни</a:t>
            </a:r>
            <a:r>
              <a:rPr lang="en-US" dirty="0" smtClean="0"/>
              <a:t> </a:t>
            </a:r>
            <a:r>
              <a:rPr lang="en-US" dirty="0" err="1" smtClean="0"/>
              <a:t>угаљ</a:t>
            </a:r>
            <a:r>
              <a:rPr lang="en-US" dirty="0" smtClean="0"/>
              <a:t> </a:t>
            </a:r>
            <a:r>
              <a:rPr lang="sr-Cyrl-RS" dirty="0" smtClean="0"/>
              <a:t>) </a:t>
            </a:r>
            <a:r>
              <a:rPr lang="en-US" dirty="0" smtClean="0"/>
              <a:t>и </a:t>
            </a:r>
            <a:r>
              <a:rPr lang="en-US" dirty="0" err="1" smtClean="0"/>
              <a:t>примену</a:t>
            </a:r>
            <a:r>
              <a:rPr lang="en-US" dirty="0" smtClean="0"/>
              <a:t> </a:t>
            </a:r>
            <a:r>
              <a:rPr lang="en-US" dirty="0" err="1" smtClean="0"/>
              <a:t>антидота</a:t>
            </a:r>
            <a:r>
              <a:rPr lang="sr-Cyrl-RS" dirty="0" smtClean="0"/>
              <a:t> (</a:t>
            </a:r>
            <a:r>
              <a:rPr lang="en-US" dirty="0" err="1" smtClean="0"/>
              <a:t>донор</a:t>
            </a:r>
            <a:r>
              <a:rPr lang="en-US" dirty="0" smtClean="0"/>
              <a:t> </a:t>
            </a:r>
            <a:r>
              <a:rPr lang="en-US" dirty="0" err="1" smtClean="0"/>
              <a:t>сулфхидрилних</a:t>
            </a:r>
            <a:r>
              <a:rPr lang="en-US" dirty="0" smtClean="0"/>
              <a:t> </a:t>
            </a:r>
            <a:r>
              <a:rPr lang="en-US" dirty="0" err="1" smtClean="0"/>
              <a:t>група</a:t>
            </a:r>
            <a:r>
              <a:rPr lang="en-US" dirty="0" smtClean="0"/>
              <a:t> </a:t>
            </a:r>
            <a:r>
              <a:rPr lang="en-US" dirty="0" smtClean="0"/>
              <a:t>N-</a:t>
            </a:r>
            <a:r>
              <a:rPr lang="en-US" dirty="0" err="1" smtClean="0"/>
              <a:t>ацетилцистеин</a:t>
            </a:r>
            <a:r>
              <a:rPr lang="sr-Cyrl-RS" dirty="0" smtClean="0"/>
              <a:t>)</a:t>
            </a:r>
            <a:r>
              <a:rPr lang="en-US" dirty="0" smtClean="0"/>
              <a:t> у </a:t>
            </a:r>
            <a:r>
              <a:rPr lang="en-US" dirty="0" err="1" smtClean="0"/>
              <a:t>првих</a:t>
            </a:r>
            <a:r>
              <a:rPr lang="en-US" dirty="0" smtClean="0"/>
              <a:t> 8 </a:t>
            </a:r>
            <a:r>
              <a:rPr lang="en-US" dirty="0" err="1" smtClean="0"/>
              <a:t>сати</a:t>
            </a:r>
            <a:r>
              <a:rPr lang="en-US" dirty="0" smtClean="0"/>
              <a:t> </a:t>
            </a:r>
            <a:r>
              <a:rPr lang="en-US" dirty="0" err="1" smtClean="0"/>
              <a:t>након</a:t>
            </a:r>
            <a:r>
              <a:rPr lang="en-US" dirty="0" smtClean="0"/>
              <a:t> </a:t>
            </a:r>
            <a:r>
              <a:rPr lang="en-US" dirty="0" err="1" smtClean="0"/>
              <a:t>тровања</a:t>
            </a:r>
            <a:r>
              <a:rPr lang="en-US" dirty="0" smtClean="0"/>
              <a:t>, </a:t>
            </a:r>
            <a:r>
              <a:rPr lang="en-US" dirty="0" err="1" smtClean="0"/>
              <a:t>орално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интравенски</a:t>
            </a:r>
            <a:r>
              <a:rPr lang="en-US" dirty="0" smtClean="0"/>
              <a:t>. </a:t>
            </a:r>
            <a:r>
              <a:rPr lang="en-US" dirty="0" err="1" smtClean="0"/>
              <a:t>Као</a:t>
            </a:r>
            <a:r>
              <a:rPr lang="en-US" dirty="0" smtClean="0"/>
              <a:t> </a:t>
            </a:r>
            <a:r>
              <a:rPr lang="en-US" dirty="0" err="1" smtClean="0"/>
              <a:t>крајњу</a:t>
            </a:r>
            <a:r>
              <a:rPr lang="en-US" dirty="0" smtClean="0"/>
              <a:t> </a:t>
            </a:r>
            <a:r>
              <a:rPr lang="en-US" dirty="0" err="1" smtClean="0"/>
              <a:t>меру</a:t>
            </a:r>
            <a:r>
              <a:rPr lang="en-US" dirty="0" smtClean="0"/>
              <a:t> </a:t>
            </a:r>
            <a:r>
              <a:rPr lang="en-US" dirty="0" err="1" smtClean="0"/>
              <a:t>размотрити</a:t>
            </a:r>
            <a:r>
              <a:rPr lang="en-US" dirty="0" smtClean="0"/>
              <a:t> </a:t>
            </a:r>
            <a:r>
              <a:rPr lang="en-US" dirty="0" smtClean="0"/>
              <a:t>и </a:t>
            </a:r>
            <a:r>
              <a:rPr lang="en-US" dirty="0" err="1" smtClean="0"/>
              <a:t>трансплантацију</a:t>
            </a:r>
            <a:r>
              <a:rPr lang="en-US" dirty="0" smtClean="0"/>
              <a:t> </a:t>
            </a:r>
            <a:r>
              <a:rPr lang="en-US" dirty="0" err="1" smtClean="0"/>
              <a:t>јетре</a:t>
            </a:r>
            <a:r>
              <a:rPr lang="en-US" dirty="0" smtClean="0"/>
              <a:t>.</a:t>
            </a:r>
          </a:p>
          <a:p>
            <a:pPr lvl="3"/>
            <a:r>
              <a:rPr lang="sr-Cyrl-RS" dirty="0" smtClean="0"/>
              <a:t>у </a:t>
            </a:r>
            <a:r>
              <a:rPr lang="en-US" dirty="0" smtClean="0"/>
              <a:t>10-20</a:t>
            </a:r>
            <a:r>
              <a:rPr lang="en-US" dirty="0" smtClean="0"/>
              <a:t>% </a:t>
            </a:r>
            <a:r>
              <a:rPr lang="en-US" dirty="0" err="1" smtClean="0"/>
              <a:t>случајева</a:t>
            </a:r>
            <a:r>
              <a:rPr lang="en-US" dirty="0" smtClean="0"/>
              <a:t> </a:t>
            </a:r>
            <a:r>
              <a:rPr lang="en-US" dirty="0" err="1" smtClean="0"/>
              <a:t>предозирањ</a:t>
            </a:r>
            <a:r>
              <a:rPr lang="sr-Cyrl-RS" dirty="0" smtClean="0"/>
              <a:t>е </a:t>
            </a:r>
            <a:r>
              <a:rPr lang="en-US" dirty="0" err="1" smtClean="0"/>
              <a:t>има</a:t>
            </a:r>
            <a:r>
              <a:rPr lang="en-US" dirty="0" smtClean="0"/>
              <a:t> </a:t>
            </a:r>
            <a:r>
              <a:rPr lang="en-US" dirty="0" err="1" smtClean="0"/>
              <a:t>летални</a:t>
            </a:r>
            <a:r>
              <a:rPr lang="en-US" dirty="0" smtClean="0"/>
              <a:t> </a:t>
            </a:r>
            <a:r>
              <a:rPr lang="en-US" dirty="0" err="1" smtClean="0"/>
              <a:t>исход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интеракције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sr-Cyrl-RS" dirty="0" smtClean="0"/>
              <a:t>Жељене:</a:t>
            </a:r>
          </a:p>
          <a:p>
            <a:pPr lvl="1"/>
            <a:r>
              <a:rPr lang="en-US" dirty="0" smtClean="0"/>
              <a:t>НСАИЛ </a:t>
            </a:r>
            <a:r>
              <a:rPr lang="sr-Cyrl-RS" dirty="0" smtClean="0"/>
              <a:t>+</a:t>
            </a:r>
            <a:r>
              <a:rPr lang="en-US" dirty="0" smtClean="0"/>
              <a:t> </a:t>
            </a:r>
            <a:r>
              <a:rPr lang="en-US" dirty="0" err="1" smtClean="0"/>
              <a:t>парацетамола</a:t>
            </a:r>
            <a:r>
              <a:rPr lang="en-US" dirty="0" smtClean="0"/>
              <a:t>, </a:t>
            </a:r>
            <a:r>
              <a:rPr lang="en-US" dirty="0" smtClean="0"/>
              <a:t>НСАИЛ </a:t>
            </a:r>
            <a:r>
              <a:rPr lang="sr-Cyrl-RS" dirty="0" smtClean="0"/>
              <a:t>+</a:t>
            </a:r>
            <a:r>
              <a:rPr lang="en-US" dirty="0" smtClean="0"/>
              <a:t> </a:t>
            </a:r>
            <a:r>
              <a:rPr lang="en-US" dirty="0" err="1" smtClean="0"/>
              <a:t>парацетамол</a:t>
            </a:r>
            <a:r>
              <a:rPr lang="sr-Cyrl-RS" dirty="0" smtClean="0"/>
              <a:t> + </a:t>
            </a:r>
            <a:r>
              <a:rPr lang="en-US" dirty="0" err="1" smtClean="0"/>
              <a:t>опиоидни</a:t>
            </a:r>
            <a:r>
              <a:rPr lang="en-US" dirty="0" smtClean="0"/>
              <a:t> </a:t>
            </a:r>
            <a:r>
              <a:rPr lang="en-US" dirty="0" err="1" smtClean="0"/>
              <a:t>аналгетици</a:t>
            </a:r>
            <a:endParaRPr lang="sr-Cyrl-RS" dirty="0" smtClean="0"/>
          </a:p>
          <a:p>
            <a:r>
              <a:rPr lang="sr-Cyrl-RS" dirty="0" smtClean="0"/>
              <a:t>Непожељне:</a:t>
            </a:r>
          </a:p>
          <a:p>
            <a:pPr lvl="1"/>
            <a:r>
              <a:rPr lang="sr-Cyrl-RS" dirty="0" smtClean="0"/>
              <a:t>други лекови </a:t>
            </a:r>
            <a:r>
              <a:rPr lang="sr-Cyrl-RS" dirty="0" smtClean="0"/>
              <a:t>повећавају познате нежељене ефекте НСАИЛ</a:t>
            </a:r>
            <a:endParaRPr lang="sr-Cyrl-RS" dirty="0" smtClean="0"/>
          </a:p>
          <a:p>
            <a:pPr lvl="2"/>
            <a:r>
              <a:rPr lang="en-US" dirty="0" smtClean="0"/>
              <a:t>НСАИЛ </a:t>
            </a:r>
            <a:r>
              <a:rPr lang="sr-Cyrl-RS" dirty="0" smtClean="0"/>
              <a:t>+ </a:t>
            </a:r>
            <a:r>
              <a:rPr lang="sr-Cyrl-RS" dirty="0" smtClean="0"/>
              <a:t>НСАИЛ</a:t>
            </a:r>
          </a:p>
          <a:p>
            <a:pPr lvl="2"/>
            <a:r>
              <a:rPr lang="en-US" dirty="0" err="1" smtClean="0"/>
              <a:t>кортикостероид</a:t>
            </a:r>
            <a:r>
              <a:rPr lang="sr-Cyrl-RS" dirty="0" smtClean="0"/>
              <a:t>и</a:t>
            </a:r>
            <a:r>
              <a:rPr lang="en-US" dirty="0" smtClean="0"/>
              <a:t>, </a:t>
            </a:r>
            <a:r>
              <a:rPr lang="sr-Cyrl-RS" dirty="0" smtClean="0"/>
              <a:t>ССРИ</a:t>
            </a:r>
            <a:r>
              <a:rPr lang="en-US" dirty="0" smtClean="0"/>
              <a:t>, </a:t>
            </a:r>
            <a:r>
              <a:rPr lang="en-US" dirty="0" err="1" smtClean="0"/>
              <a:t>клопидогрел</a:t>
            </a:r>
            <a:r>
              <a:rPr lang="en-US" dirty="0" smtClean="0"/>
              <a:t>, </a:t>
            </a:r>
            <a:r>
              <a:rPr lang="en-US" dirty="0" err="1" smtClean="0"/>
              <a:t>тиклопидин</a:t>
            </a:r>
            <a:r>
              <a:rPr lang="en-US" dirty="0" smtClean="0"/>
              <a:t>, </a:t>
            </a:r>
            <a:r>
              <a:rPr lang="en-US" dirty="0" err="1" smtClean="0"/>
              <a:t>илопрост</a:t>
            </a:r>
            <a:r>
              <a:rPr lang="en-US" dirty="0" smtClean="0"/>
              <a:t>, </a:t>
            </a:r>
            <a:r>
              <a:rPr lang="en-US" dirty="0" err="1" smtClean="0"/>
              <a:t>ерлотиниб</a:t>
            </a:r>
            <a:r>
              <a:rPr lang="en-US" dirty="0" smtClean="0"/>
              <a:t> </a:t>
            </a:r>
            <a:r>
              <a:rPr lang="en-US" dirty="0" smtClean="0"/>
              <a:t>и </a:t>
            </a:r>
            <a:r>
              <a:rPr lang="en-US" dirty="0" err="1" smtClean="0"/>
              <a:t>алкохол</a:t>
            </a:r>
            <a:r>
              <a:rPr lang="en-US" dirty="0" smtClean="0"/>
              <a:t> </a:t>
            </a:r>
            <a:r>
              <a:rPr lang="sr-Cyrl-RS" dirty="0" smtClean="0"/>
              <a:t>- </a:t>
            </a:r>
            <a:r>
              <a:rPr lang="en-US" dirty="0" err="1" smtClean="0"/>
              <a:t>ризик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гастроинтестиналних</a:t>
            </a:r>
            <a:r>
              <a:rPr lang="en-US" dirty="0" smtClean="0"/>
              <a:t> </a:t>
            </a:r>
            <a:r>
              <a:rPr lang="en-US" dirty="0" err="1" smtClean="0"/>
              <a:t>крвављења</a:t>
            </a:r>
            <a:r>
              <a:rPr lang="en-US" dirty="0" smtClean="0"/>
              <a:t> и </a:t>
            </a:r>
            <a:r>
              <a:rPr lang="en-US" dirty="0" err="1" smtClean="0"/>
              <a:t>улцерација</a:t>
            </a:r>
            <a:endParaRPr lang="sr-Cyrl-RS" dirty="0" smtClean="0"/>
          </a:p>
          <a:p>
            <a:pPr lvl="2"/>
            <a:r>
              <a:rPr lang="en-US" dirty="0" err="1" smtClean="0"/>
              <a:t>препарат</a:t>
            </a:r>
            <a:r>
              <a:rPr lang="sr-Cyrl-RS" dirty="0" smtClean="0"/>
              <a:t>и </a:t>
            </a:r>
            <a:r>
              <a:rPr lang="en-US" dirty="0" err="1" smtClean="0"/>
              <a:t>злата</a:t>
            </a:r>
            <a:r>
              <a:rPr lang="en-US" dirty="0" smtClean="0"/>
              <a:t> </a:t>
            </a:r>
            <a:r>
              <a:rPr lang="sr-Cyrl-RS" dirty="0" smtClean="0"/>
              <a:t>- </a:t>
            </a:r>
            <a:r>
              <a:rPr lang="en-US" dirty="0" err="1" smtClean="0"/>
              <a:t>ризик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хепатотоксичности</a:t>
            </a:r>
            <a:r>
              <a:rPr lang="en-US" dirty="0" smtClean="0"/>
              <a:t> </a:t>
            </a:r>
            <a:r>
              <a:rPr lang="en-US" dirty="0" err="1" smtClean="0"/>
              <a:t>ацетилсалицилне</a:t>
            </a:r>
            <a:r>
              <a:rPr lang="en-US" dirty="0" smtClean="0"/>
              <a:t> </a:t>
            </a:r>
            <a:r>
              <a:rPr lang="en-US" dirty="0" err="1" smtClean="0"/>
              <a:t>киселине</a:t>
            </a:r>
            <a:endParaRPr lang="sr-Cyrl-RS" dirty="0" smtClean="0"/>
          </a:p>
          <a:p>
            <a:pPr lvl="1"/>
            <a:r>
              <a:rPr lang="sr-Cyrl-RS" dirty="0" smtClean="0"/>
              <a:t>други лекови </a:t>
            </a:r>
            <a:r>
              <a:rPr lang="sr-Cyrl-RS" dirty="0" smtClean="0"/>
              <a:t>доводе до нових нежељених ефеката </a:t>
            </a:r>
            <a:r>
              <a:rPr lang="sr-Cyrl-RS" dirty="0" smtClean="0"/>
              <a:t>НСАИЛ</a:t>
            </a:r>
          </a:p>
          <a:p>
            <a:pPr lvl="2"/>
            <a:r>
              <a:rPr lang="en-US" dirty="0" err="1" smtClean="0"/>
              <a:t>фенотиазина</a:t>
            </a:r>
            <a:r>
              <a:rPr lang="en-US" dirty="0" smtClean="0"/>
              <a:t> </a:t>
            </a:r>
            <a:r>
              <a:rPr lang="sr-Cyrl-RS" dirty="0" smtClean="0"/>
              <a:t>– ризик од хипертермије код примене </a:t>
            </a:r>
            <a:r>
              <a:rPr lang="en-US" dirty="0" err="1" smtClean="0"/>
              <a:t>са</a:t>
            </a:r>
            <a:r>
              <a:rPr lang="en-US" dirty="0" smtClean="0"/>
              <a:t> </a:t>
            </a:r>
            <a:r>
              <a:rPr lang="en-US" dirty="0" err="1" smtClean="0"/>
              <a:t>метимазол-натријумом</a:t>
            </a:r>
            <a:endParaRPr lang="sr-Cyrl-RS" dirty="0" smtClean="0"/>
          </a:p>
          <a:p>
            <a:pPr lvl="1"/>
            <a:r>
              <a:rPr lang="sr-Cyrl-RS" dirty="0" smtClean="0"/>
              <a:t>други лекови смањују ефекат НСАИЛ</a:t>
            </a:r>
          </a:p>
          <a:p>
            <a:pPr lvl="2"/>
            <a:r>
              <a:rPr lang="en-US" dirty="0" err="1" smtClean="0"/>
              <a:t>ибупрофен</a:t>
            </a:r>
            <a:r>
              <a:rPr lang="en-US" dirty="0" smtClean="0"/>
              <a:t> </a:t>
            </a:r>
            <a:r>
              <a:rPr lang="sr-Cyrl-RS" dirty="0" smtClean="0"/>
              <a:t>– антиагрегациони ефекат </a:t>
            </a:r>
            <a:r>
              <a:rPr lang="en-US" dirty="0" err="1" smtClean="0"/>
              <a:t>ацетилсалицилне</a:t>
            </a:r>
            <a:r>
              <a:rPr lang="en-US" dirty="0" smtClean="0"/>
              <a:t> </a:t>
            </a:r>
            <a:r>
              <a:rPr lang="en-US" dirty="0" err="1" smtClean="0"/>
              <a:t>киселине</a:t>
            </a:r>
            <a:endParaRPr lang="sr-Cyrl-R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интеракције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lvl="1"/>
            <a:r>
              <a:rPr lang="sr-Cyrl-RS" dirty="0" smtClean="0"/>
              <a:t>други лекови мењају кинетику НСАИЛ/парацетамола</a:t>
            </a:r>
          </a:p>
          <a:p>
            <a:pPr lvl="2"/>
            <a:r>
              <a:rPr lang="en-US" dirty="0" err="1" smtClean="0"/>
              <a:t>ритонавир</a:t>
            </a:r>
            <a:r>
              <a:rPr lang="en-US" dirty="0" smtClean="0"/>
              <a:t>, </a:t>
            </a:r>
            <a:r>
              <a:rPr lang="en-US" dirty="0" err="1" smtClean="0"/>
              <a:t>метоклопрамид</a:t>
            </a:r>
            <a:r>
              <a:rPr lang="sr-Cyrl-RS" dirty="0" smtClean="0"/>
              <a:t>,</a:t>
            </a:r>
            <a:r>
              <a:rPr lang="en-US" dirty="0" smtClean="0"/>
              <a:t> </a:t>
            </a:r>
            <a:r>
              <a:rPr lang="en-US" dirty="0" err="1" smtClean="0"/>
              <a:t>метопролол</a:t>
            </a:r>
            <a:r>
              <a:rPr lang="sr-Cyrl-RS" dirty="0" smtClean="0"/>
              <a:t>,</a:t>
            </a:r>
            <a:r>
              <a:rPr lang="en-US" dirty="0" smtClean="0"/>
              <a:t> </a:t>
            </a:r>
            <a:r>
              <a:rPr lang="en-US" dirty="0" err="1" smtClean="0"/>
              <a:t>флуконазола</a:t>
            </a:r>
            <a:r>
              <a:rPr lang="en-US" dirty="0" smtClean="0"/>
              <a:t> </a:t>
            </a:r>
            <a:r>
              <a:rPr lang="sr-Cyrl-RS" dirty="0" smtClean="0"/>
              <a:t>– повећавају концентрацију НСАИЛ</a:t>
            </a:r>
          </a:p>
          <a:p>
            <a:pPr lvl="2"/>
            <a:r>
              <a:rPr lang="en-US" dirty="0" err="1" smtClean="0"/>
              <a:t>кортикостероид</a:t>
            </a:r>
            <a:r>
              <a:rPr lang="sr-Cyrl-RS" dirty="0" smtClean="0"/>
              <a:t>и - </a:t>
            </a:r>
            <a:r>
              <a:rPr lang="en-US" dirty="0" smtClean="0"/>
              <a:t> </a:t>
            </a:r>
            <a:r>
              <a:rPr lang="en-US" dirty="0" err="1" smtClean="0"/>
              <a:t>смањује</a:t>
            </a:r>
            <a:r>
              <a:rPr lang="en-US" dirty="0" smtClean="0"/>
              <a:t> </a:t>
            </a:r>
            <a:r>
              <a:rPr lang="en-US" dirty="0" err="1" smtClean="0"/>
              <a:t>концентрацију</a:t>
            </a:r>
            <a:r>
              <a:rPr lang="en-US" dirty="0" smtClean="0"/>
              <a:t> </a:t>
            </a:r>
            <a:r>
              <a:rPr lang="en-US" dirty="0" err="1" smtClean="0"/>
              <a:t>ацетилсалицилн</a:t>
            </a:r>
            <a:r>
              <a:rPr lang="sr-Cyrl-RS" dirty="0" smtClean="0"/>
              <a:t>е</a:t>
            </a:r>
            <a:r>
              <a:rPr lang="en-US" dirty="0" smtClean="0"/>
              <a:t> </a:t>
            </a:r>
            <a:r>
              <a:rPr lang="en-US" dirty="0" err="1" smtClean="0"/>
              <a:t>киселин</a:t>
            </a:r>
            <a:r>
              <a:rPr lang="sr-Cyrl-RS" dirty="0" smtClean="0"/>
              <a:t>е</a:t>
            </a:r>
            <a:r>
              <a:rPr lang="en-US" dirty="0" smtClean="0"/>
              <a:t>.</a:t>
            </a:r>
            <a:endParaRPr lang="sr-Cyrl-RS" dirty="0" smtClean="0"/>
          </a:p>
          <a:p>
            <a:pPr lvl="2"/>
            <a:r>
              <a:rPr lang="sr-Cyrl-RS" dirty="0" smtClean="0"/>
              <a:t>метоклопрамид, домперидон – убрзава апсорпцију </a:t>
            </a:r>
            <a:r>
              <a:rPr lang="en-US" dirty="0" err="1" smtClean="0"/>
              <a:t>парацетамола</a:t>
            </a:r>
            <a:endParaRPr lang="sr-Cyrl-RS" dirty="0" smtClean="0"/>
          </a:p>
          <a:p>
            <a:pPr lvl="2"/>
            <a:r>
              <a:rPr lang="sr-Cyrl-RS" dirty="0" smtClean="0"/>
              <a:t>холестирамин – смањује апсорпцију парацетамола</a:t>
            </a:r>
          </a:p>
          <a:p>
            <a:pPr lvl="2"/>
            <a:r>
              <a:rPr lang="en-US" dirty="0" err="1" smtClean="0"/>
              <a:t>Фенофибрат</a:t>
            </a:r>
            <a:r>
              <a:rPr lang="en-US" dirty="0" smtClean="0"/>
              <a:t>, </a:t>
            </a:r>
            <a:r>
              <a:rPr lang="en-US" dirty="0" err="1" smtClean="0"/>
              <a:t>валпроична</a:t>
            </a:r>
            <a:r>
              <a:rPr lang="en-US" dirty="0" smtClean="0"/>
              <a:t> </a:t>
            </a:r>
            <a:r>
              <a:rPr lang="en-US" dirty="0" err="1" smtClean="0"/>
              <a:t>киселина</a:t>
            </a:r>
            <a:r>
              <a:rPr lang="en-US" dirty="0" smtClean="0"/>
              <a:t> и </a:t>
            </a:r>
            <a:r>
              <a:rPr lang="en-US" dirty="0" err="1" smtClean="0"/>
              <a:t>толбутамид</a:t>
            </a:r>
            <a:r>
              <a:rPr lang="en-US" dirty="0" smtClean="0"/>
              <a:t> </a:t>
            </a:r>
            <a:r>
              <a:rPr lang="sr-Cyrl-RS" dirty="0" smtClean="0"/>
              <a:t>- </a:t>
            </a:r>
            <a:r>
              <a:rPr lang="en-US" dirty="0" err="1" smtClean="0"/>
              <a:t>повећавају</a:t>
            </a:r>
            <a:r>
              <a:rPr lang="en-US" dirty="0" smtClean="0"/>
              <a:t> </a:t>
            </a:r>
            <a:r>
              <a:rPr lang="en-US" dirty="0" err="1" smtClean="0"/>
              <a:t>слободну</a:t>
            </a:r>
            <a:r>
              <a:rPr lang="en-US" dirty="0" smtClean="0"/>
              <a:t> </a:t>
            </a:r>
            <a:r>
              <a:rPr lang="en-US" dirty="0" err="1" smtClean="0"/>
              <a:t>фракцију</a:t>
            </a:r>
            <a:r>
              <a:rPr lang="en-US" dirty="0" smtClean="0"/>
              <a:t> </a:t>
            </a:r>
            <a:r>
              <a:rPr lang="en-US" dirty="0" err="1" smtClean="0"/>
              <a:t>нимесулида</a:t>
            </a:r>
            <a:endParaRPr lang="sr-Cyrl-RS" dirty="0" smtClean="0"/>
          </a:p>
          <a:p>
            <a:pPr lvl="2"/>
            <a:r>
              <a:rPr lang="sr-Cyrl-RS" dirty="0" smtClean="0"/>
              <a:t>п</a:t>
            </a:r>
            <a:r>
              <a:rPr lang="en-US" dirty="0" err="1" smtClean="0"/>
              <a:t>робенецид</a:t>
            </a:r>
            <a:r>
              <a:rPr lang="en-US" dirty="0" smtClean="0"/>
              <a:t> </a:t>
            </a:r>
            <a:r>
              <a:rPr lang="sr-Cyrl-RS" dirty="0" smtClean="0"/>
              <a:t>- </a:t>
            </a:r>
            <a:r>
              <a:rPr lang="en-US" dirty="0" err="1" smtClean="0"/>
              <a:t>продужава</a:t>
            </a:r>
            <a:r>
              <a:rPr lang="en-US" dirty="0" smtClean="0"/>
              <a:t> </a:t>
            </a:r>
            <a:r>
              <a:rPr lang="en-US" dirty="0" err="1" smtClean="0"/>
              <a:t>време</a:t>
            </a:r>
            <a:r>
              <a:rPr lang="en-US" dirty="0" smtClean="0"/>
              <a:t> </a:t>
            </a:r>
            <a:r>
              <a:rPr lang="en-US" dirty="0" err="1" smtClean="0"/>
              <a:t>полуелиминације</a:t>
            </a:r>
            <a:r>
              <a:rPr lang="en-US" dirty="0" smtClean="0"/>
              <a:t> </a:t>
            </a:r>
            <a:r>
              <a:rPr lang="en-US" dirty="0" err="1" smtClean="0"/>
              <a:t>кеторолака</a:t>
            </a:r>
            <a:r>
              <a:rPr lang="en-US" dirty="0" smtClean="0"/>
              <a:t>, </a:t>
            </a:r>
            <a:r>
              <a:rPr lang="en-US" dirty="0" err="1" smtClean="0"/>
              <a:t>индометацина</a:t>
            </a:r>
            <a:r>
              <a:rPr lang="en-US" dirty="0" smtClean="0"/>
              <a:t>, </a:t>
            </a:r>
            <a:r>
              <a:rPr lang="en-US" dirty="0" err="1" smtClean="0"/>
              <a:t>кетопрофена</a:t>
            </a:r>
            <a:r>
              <a:rPr lang="en-US" dirty="0" smtClean="0"/>
              <a:t>, </a:t>
            </a:r>
            <a:r>
              <a:rPr lang="en-US" dirty="0" err="1" smtClean="0"/>
              <a:t>напроксена</a:t>
            </a:r>
            <a:r>
              <a:rPr lang="en-US" dirty="0" smtClean="0"/>
              <a:t> и </a:t>
            </a:r>
            <a:r>
              <a:rPr lang="en-US" dirty="0" err="1" smtClean="0"/>
              <a:t>парацетамола</a:t>
            </a:r>
            <a:endParaRPr lang="sr-Cyrl-RS" dirty="0" smtClean="0"/>
          </a:p>
          <a:p>
            <a:pPr lvl="1"/>
            <a:r>
              <a:rPr lang="sr-Cyrl-RS" dirty="0" smtClean="0"/>
              <a:t>други лекови утичу на ефекте НСАИЛ </a:t>
            </a:r>
          </a:p>
          <a:p>
            <a:pPr lvl="2"/>
            <a:r>
              <a:rPr lang="sr-Cyrl-RS" dirty="0" smtClean="0"/>
              <a:t>с</a:t>
            </a:r>
            <a:r>
              <a:rPr lang="en-US" dirty="0" err="1" smtClean="0"/>
              <a:t>едативи</a:t>
            </a:r>
            <a:r>
              <a:rPr lang="en-US" dirty="0" smtClean="0"/>
              <a:t> </a:t>
            </a:r>
            <a:r>
              <a:rPr lang="en-US" dirty="0" smtClean="0"/>
              <a:t>и </a:t>
            </a:r>
            <a:r>
              <a:rPr lang="en-US" dirty="0" err="1" smtClean="0"/>
              <a:t>анксиолитици</a:t>
            </a:r>
            <a:r>
              <a:rPr lang="en-US" dirty="0" smtClean="0"/>
              <a:t> </a:t>
            </a:r>
            <a:r>
              <a:rPr lang="sr-Cyrl-RS" dirty="0" smtClean="0"/>
              <a:t>- </a:t>
            </a:r>
            <a:r>
              <a:rPr lang="en-US" dirty="0" err="1" smtClean="0"/>
              <a:t>потенцирају</a:t>
            </a:r>
            <a:r>
              <a:rPr lang="en-US" dirty="0" smtClean="0"/>
              <a:t> </a:t>
            </a:r>
            <a:r>
              <a:rPr lang="en-US" dirty="0" err="1" smtClean="0"/>
              <a:t>аналгетско</a:t>
            </a:r>
            <a:r>
              <a:rPr lang="en-US" dirty="0" smtClean="0"/>
              <a:t> </a:t>
            </a:r>
            <a:r>
              <a:rPr lang="en-US" dirty="0" err="1" smtClean="0"/>
              <a:t>дејство</a:t>
            </a:r>
            <a:r>
              <a:rPr lang="en-US" dirty="0" smtClean="0"/>
              <a:t> </a:t>
            </a:r>
            <a:r>
              <a:rPr lang="en-US" dirty="0" err="1" smtClean="0"/>
              <a:t>метимазол-натријума</a:t>
            </a:r>
            <a:endParaRPr lang="sr-Cyrl-RS" dirty="0" smtClean="0"/>
          </a:p>
          <a:p>
            <a:pPr lvl="2"/>
            <a:r>
              <a:rPr lang="en-US" dirty="0" err="1" smtClean="0"/>
              <a:t>барбитурати</a:t>
            </a:r>
            <a:r>
              <a:rPr lang="en-US" dirty="0" smtClean="0"/>
              <a:t> </a:t>
            </a:r>
            <a:r>
              <a:rPr lang="en-US" dirty="0" err="1" smtClean="0"/>
              <a:t>смањују</a:t>
            </a:r>
            <a:r>
              <a:rPr lang="sr-Cyrl-RS" dirty="0" smtClean="0"/>
              <a:t> </a:t>
            </a:r>
            <a:r>
              <a:rPr lang="en-US" dirty="0" err="1" smtClean="0"/>
              <a:t>аналгетско</a:t>
            </a:r>
            <a:r>
              <a:rPr lang="en-US" dirty="0" smtClean="0"/>
              <a:t> </a:t>
            </a:r>
            <a:r>
              <a:rPr lang="en-US" dirty="0" err="1" smtClean="0"/>
              <a:t>дејство</a:t>
            </a:r>
            <a:r>
              <a:rPr lang="en-US" dirty="0" smtClean="0"/>
              <a:t> </a:t>
            </a:r>
            <a:r>
              <a:rPr lang="en-US" dirty="0" err="1" smtClean="0"/>
              <a:t>метимазол-натријума</a:t>
            </a:r>
            <a:endParaRPr lang="sr-Cyrl-RS" dirty="0" smtClean="0"/>
          </a:p>
          <a:p>
            <a:pPr lvl="2"/>
            <a:r>
              <a:rPr lang="en-US" dirty="0" err="1" smtClean="0"/>
              <a:t>трициклични</a:t>
            </a:r>
            <a:r>
              <a:rPr lang="en-US" dirty="0" smtClean="0"/>
              <a:t> </a:t>
            </a:r>
            <a:r>
              <a:rPr lang="en-US" dirty="0" err="1" smtClean="0"/>
              <a:t>антидепресиви</a:t>
            </a:r>
            <a:r>
              <a:rPr lang="en-US" dirty="0" smtClean="0"/>
              <a:t>, </a:t>
            </a:r>
            <a:r>
              <a:rPr lang="en-US" dirty="0" err="1" smtClean="0"/>
              <a:t>хормонски</a:t>
            </a:r>
            <a:r>
              <a:rPr lang="en-US" dirty="0" smtClean="0"/>
              <a:t> </a:t>
            </a:r>
            <a:r>
              <a:rPr lang="en-US" dirty="0" err="1" smtClean="0"/>
              <a:t>контрацептиви</a:t>
            </a:r>
            <a:r>
              <a:rPr lang="en-US" dirty="0" smtClean="0"/>
              <a:t> и </a:t>
            </a:r>
            <a:r>
              <a:rPr lang="en-US" dirty="0" err="1" smtClean="0"/>
              <a:t>алопуринол</a:t>
            </a:r>
            <a:r>
              <a:rPr lang="en-US" dirty="0" smtClean="0"/>
              <a:t> </a:t>
            </a:r>
            <a:r>
              <a:rPr lang="en-US" dirty="0" err="1" smtClean="0"/>
              <a:t>повећавају</a:t>
            </a:r>
            <a:r>
              <a:rPr lang="en-US" dirty="0" smtClean="0"/>
              <a:t> </a:t>
            </a:r>
            <a:r>
              <a:rPr lang="en-US" dirty="0" err="1" smtClean="0"/>
              <a:t>токсичност</a:t>
            </a:r>
            <a:r>
              <a:rPr lang="sr-Cyrl-RS" dirty="0" smtClean="0"/>
              <a:t> </a:t>
            </a:r>
            <a:r>
              <a:rPr lang="en-US" dirty="0" err="1" smtClean="0"/>
              <a:t>метимазол-натријума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</a:t>
            </a:r>
            <a:r>
              <a:rPr lang="sr-Cyrl-RS" dirty="0" smtClean="0"/>
              <a:t>примена у трудноћи и лактацији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Примена</a:t>
            </a:r>
            <a:r>
              <a:rPr lang="en-US" dirty="0" smtClean="0"/>
              <a:t> НСАИЛ у </a:t>
            </a:r>
            <a:r>
              <a:rPr lang="en-US" dirty="0" err="1" smtClean="0"/>
              <a:t>трудноћи</a:t>
            </a:r>
            <a:r>
              <a:rPr lang="en-US" dirty="0" smtClean="0"/>
              <a:t>, а </a:t>
            </a:r>
            <a:r>
              <a:rPr lang="en-US" dirty="0" err="1" smtClean="0"/>
              <a:t>посебно</a:t>
            </a:r>
            <a:r>
              <a:rPr lang="en-US" dirty="0" smtClean="0"/>
              <a:t> у </a:t>
            </a:r>
            <a:r>
              <a:rPr lang="en-US" dirty="0" err="1" smtClean="0"/>
              <a:t>трећем</a:t>
            </a:r>
            <a:r>
              <a:rPr lang="en-US" dirty="0" smtClean="0"/>
              <a:t> </a:t>
            </a:r>
            <a:r>
              <a:rPr lang="en-US" dirty="0" err="1" smtClean="0"/>
              <a:t>триместру</a:t>
            </a:r>
            <a:r>
              <a:rPr lang="en-US" dirty="0" smtClean="0"/>
              <a:t>, </a:t>
            </a:r>
            <a:r>
              <a:rPr lang="en-US" dirty="0" err="1" smtClean="0"/>
              <a:t>је</a:t>
            </a:r>
            <a:r>
              <a:rPr lang="en-US" dirty="0" smtClean="0"/>
              <a:t> </a:t>
            </a:r>
            <a:r>
              <a:rPr lang="en-US" dirty="0" err="1" smtClean="0"/>
              <a:t>контраиндикована</a:t>
            </a:r>
            <a:endParaRPr lang="sr-Cyrl-RS" dirty="0" smtClean="0"/>
          </a:p>
          <a:p>
            <a:pPr lvl="1"/>
            <a:r>
              <a:rPr lang="en-US" dirty="0" err="1" smtClean="0"/>
              <a:t>повећава</a:t>
            </a:r>
            <a:r>
              <a:rPr lang="en-US" dirty="0" smtClean="0"/>
              <a:t> </a:t>
            </a:r>
            <a:r>
              <a:rPr lang="en-US" dirty="0" err="1" smtClean="0"/>
              <a:t>ризик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крвављења</a:t>
            </a:r>
            <a:r>
              <a:rPr lang="en-US" dirty="0" smtClean="0"/>
              <a:t>, </a:t>
            </a:r>
            <a:r>
              <a:rPr lang="en-US" dirty="0" err="1" smtClean="0"/>
              <a:t>продужења</a:t>
            </a:r>
            <a:r>
              <a:rPr lang="en-US" dirty="0" smtClean="0"/>
              <a:t> </a:t>
            </a:r>
            <a:r>
              <a:rPr lang="en-US" dirty="0" err="1" smtClean="0"/>
              <a:t>трајања</a:t>
            </a:r>
            <a:r>
              <a:rPr lang="en-US" dirty="0" smtClean="0"/>
              <a:t> </a:t>
            </a:r>
            <a:r>
              <a:rPr lang="en-US" dirty="0" err="1" smtClean="0"/>
              <a:t>порођаја</a:t>
            </a:r>
            <a:r>
              <a:rPr lang="en-US" dirty="0" smtClean="0"/>
              <a:t> и </a:t>
            </a:r>
            <a:r>
              <a:rPr lang="en-US" dirty="0" err="1" smtClean="0"/>
              <a:t>превременог</a:t>
            </a:r>
            <a:r>
              <a:rPr lang="en-US" dirty="0" smtClean="0"/>
              <a:t> </a:t>
            </a:r>
            <a:r>
              <a:rPr lang="en-US" dirty="0" err="1" smtClean="0"/>
              <a:t>затварања</a:t>
            </a:r>
            <a:r>
              <a:rPr lang="en-US" dirty="0" smtClean="0"/>
              <a:t> </a:t>
            </a:r>
            <a:r>
              <a:rPr lang="en-US" dirty="0" err="1" smtClean="0"/>
              <a:t>ductus</a:t>
            </a:r>
            <a:r>
              <a:rPr lang="en-US" dirty="0" smtClean="0"/>
              <a:t> </a:t>
            </a:r>
            <a:r>
              <a:rPr lang="en-US" dirty="0" err="1" smtClean="0"/>
              <a:t>arteriosus</a:t>
            </a:r>
            <a:r>
              <a:rPr lang="en-US" dirty="0" smtClean="0"/>
              <a:t>-а и </a:t>
            </a:r>
            <a:r>
              <a:rPr lang="en-US" dirty="0" err="1" smtClean="0"/>
              <a:t>последичне</a:t>
            </a:r>
            <a:r>
              <a:rPr lang="en-US" dirty="0" smtClean="0"/>
              <a:t> </a:t>
            </a:r>
            <a:r>
              <a:rPr lang="en-US" dirty="0" err="1" smtClean="0"/>
              <a:t>иреверзибилне</a:t>
            </a:r>
            <a:r>
              <a:rPr lang="en-US" dirty="0" smtClean="0"/>
              <a:t> </a:t>
            </a:r>
            <a:r>
              <a:rPr lang="en-US" dirty="0" err="1" smtClean="0"/>
              <a:t>плућне</a:t>
            </a:r>
            <a:r>
              <a:rPr lang="en-US" dirty="0" smtClean="0"/>
              <a:t> </a:t>
            </a:r>
            <a:r>
              <a:rPr lang="en-US" dirty="0" err="1" smtClean="0"/>
              <a:t>хипертензије</a:t>
            </a:r>
            <a:endParaRPr lang="sr-Cyrl-RS" dirty="0" smtClean="0"/>
          </a:p>
          <a:p>
            <a:r>
              <a:rPr lang="en-US" dirty="0" err="1" smtClean="0"/>
              <a:t>Примена</a:t>
            </a:r>
            <a:r>
              <a:rPr lang="en-US" dirty="0" smtClean="0"/>
              <a:t> НСАИЛ у </a:t>
            </a:r>
            <a:r>
              <a:rPr lang="sr-Cyrl-RS" dirty="0" smtClean="0"/>
              <a:t>лактацији је контраиндикована</a:t>
            </a:r>
          </a:p>
          <a:p>
            <a:pPr lvl="1"/>
            <a:r>
              <a:rPr lang="en-US" dirty="0" err="1" smtClean="0"/>
              <a:t>због</a:t>
            </a:r>
            <a:r>
              <a:rPr lang="en-US" dirty="0" smtClean="0"/>
              <a:t> </a:t>
            </a:r>
            <a:r>
              <a:rPr lang="en-US" dirty="0" err="1" smtClean="0"/>
              <a:t>опасности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развоја</a:t>
            </a:r>
            <a:r>
              <a:rPr lang="en-US" dirty="0" smtClean="0"/>
              <a:t> </a:t>
            </a:r>
            <a:r>
              <a:rPr lang="en-US" dirty="0" err="1" smtClean="0"/>
              <a:t>Рејовог</a:t>
            </a:r>
            <a:r>
              <a:rPr lang="en-US" dirty="0" smtClean="0"/>
              <a:t> </a:t>
            </a:r>
            <a:r>
              <a:rPr lang="en-US" dirty="0" err="1" smtClean="0"/>
              <a:t>синдрома</a:t>
            </a:r>
            <a:r>
              <a:rPr lang="en-US" dirty="0" smtClean="0"/>
              <a:t> и </a:t>
            </a:r>
            <a:r>
              <a:rPr lang="en-US" dirty="0" err="1" smtClean="0"/>
              <a:t>појаве</a:t>
            </a:r>
            <a:r>
              <a:rPr lang="en-US" dirty="0" smtClean="0"/>
              <a:t> </a:t>
            </a:r>
            <a:r>
              <a:rPr lang="en-US" dirty="0" err="1" smtClean="0"/>
              <a:t>крвављења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метаболичке</a:t>
            </a:r>
            <a:r>
              <a:rPr lang="en-US" dirty="0" smtClean="0"/>
              <a:t> </a:t>
            </a:r>
            <a:r>
              <a:rPr lang="en-US" dirty="0" err="1" smtClean="0"/>
              <a:t>ацидозе</a:t>
            </a:r>
            <a:r>
              <a:rPr lang="en-US" dirty="0" smtClean="0"/>
              <a:t>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детета</a:t>
            </a:r>
            <a:endParaRPr lang="sr-Cyrl-RS" dirty="0" smtClean="0"/>
          </a:p>
          <a:p>
            <a:pPr lvl="2"/>
            <a:r>
              <a:rPr lang="sr-Cyrl-RS" dirty="0" smtClean="0"/>
              <a:t>и</a:t>
            </a:r>
            <a:r>
              <a:rPr lang="en-US" dirty="0" err="1" smtClean="0"/>
              <a:t>зузетак</a:t>
            </a:r>
            <a:r>
              <a:rPr lang="en-US" dirty="0" smtClean="0"/>
              <a:t> </a:t>
            </a:r>
            <a:r>
              <a:rPr lang="en-US" dirty="0" err="1" smtClean="0"/>
              <a:t>је</a:t>
            </a:r>
            <a:r>
              <a:rPr lang="en-US" dirty="0" smtClean="0"/>
              <a:t> </a:t>
            </a:r>
            <a:r>
              <a:rPr lang="en-US" dirty="0" err="1" smtClean="0"/>
              <a:t>ибупрофен</a:t>
            </a:r>
            <a:r>
              <a:rPr lang="en-US" dirty="0" smtClean="0"/>
              <a:t> и </a:t>
            </a:r>
            <a:r>
              <a:rPr lang="en-US" dirty="0" err="1" smtClean="0"/>
              <a:t>евентуално</a:t>
            </a:r>
            <a:r>
              <a:rPr lang="en-US" dirty="0" smtClean="0"/>
              <a:t> </a:t>
            </a:r>
            <a:r>
              <a:rPr lang="en-US" dirty="0" err="1" smtClean="0"/>
              <a:t>напроксен</a:t>
            </a:r>
            <a:r>
              <a:rPr lang="en-US" dirty="0" smtClean="0"/>
              <a:t>, </a:t>
            </a:r>
            <a:r>
              <a:rPr lang="en-US" dirty="0" err="1" smtClean="0"/>
              <a:t>јер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веома</a:t>
            </a:r>
            <a:r>
              <a:rPr lang="en-US" dirty="0" smtClean="0"/>
              <a:t> </a:t>
            </a:r>
            <a:r>
              <a:rPr lang="en-US" dirty="0" err="1" smtClean="0"/>
              <a:t>мало</a:t>
            </a:r>
            <a:r>
              <a:rPr lang="en-US" dirty="0" smtClean="0"/>
              <a:t> </a:t>
            </a:r>
            <a:r>
              <a:rPr lang="en-US" dirty="0" err="1" smtClean="0"/>
              <a:t>излучују</a:t>
            </a:r>
            <a:r>
              <a:rPr lang="en-US" dirty="0" smtClean="0"/>
              <a:t> у </a:t>
            </a:r>
            <a:r>
              <a:rPr lang="en-US" dirty="0" err="1" smtClean="0"/>
              <a:t>млеку</a:t>
            </a:r>
            <a:r>
              <a:rPr lang="en-US" dirty="0" smtClean="0"/>
              <a:t> </a:t>
            </a:r>
            <a:endParaRPr lang="sr-Cyrl-RS" dirty="0" smtClean="0"/>
          </a:p>
          <a:p>
            <a:r>
              <a:rPr lang="sr-Cyrl-RS" dirty="0" smtClean="0"/>
              <a:t>П</a:t>
            </a:r>
            <a:r>
              <a:rPr lang="en-US" dirty="0" err="1" smtClean="0"/>
              <a:t>римена</a:t>
            </a:r>
            <a:r>
              <a:rPr lang="en-US" dirty="0" smtClean="0"/>
              <a:t> </a:t>
            </a:r>
            <a:r>
              <a:rPr lang="en-US" dirty="0" err="1" smtClean="0"/>
              <a:t>парацетамола</a:t>
            </a:r>
            <a:r>
              <a:rPr lang="en-US" dirty="0" smtClean="0"/>
              <a:t> </a:t>
            </a:r>
            <a:r>
              <a:rPr lang="en-US" dirty="0" err="1" smtClean="0"/>
              <a:t>током</a:t>
            </a:r>
            <a:r>
              <a:rPr lang="en-US" dirty="0" smtClean="0"/>
              <a:t> </a:t>
            </a:r>
            <a:r>
              <a:rPr lang="en-US" dirty="0" err="1" smtClean="0"/>
              <a:t>трудноће</a:t>
            </a:r>
            <a:r>
              <a:rPr lang="en-US" dirty="0" smtClean="0"/>
              <a:t> и у </a:t>
            </a:r>
            <a:r>
              <a:rPr lang="en-US" dirty="0" err="1" smtClean="0"/>
              <a:t>лактацији</a:t>
            </a:r>
            <a:r>
              <a:rPr lang="en-US" dirty="0" smtClean="0"/>
              <a:t> </a:t>
            </a:r>
            <a:r>
              <a:rPr lang="en-US" dirty="0" err="1" smtClean="0"/>
              <a:t>је</a:t>
            </a:r>
            <a:r>
              <a:rPr lang="en-US" dirty="0" smtClean="0"/>
              <a:t> </a:t>
            </a:r>
            <a:r>
              <a:rPr lang="en-US" dirty="0" err="1" smtClean="0"/>
              <a:t>безбедна</a:t>
            </a:r>
            <a:r>
              <a:rPr lang="en-US" dirty="0" smtClean="0"/>
              <a:t>.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фармаколошки ефекти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Аналгетски ефекат</a:t>
            </a:r>
          </a:p>
          <a:p>
            <a:pPr lvl="1"/>
            <a:r>
              <a:rPr lang="sr-Cyrl-RS" dirty="0" smtClean="0"/>
              <a:t>у </a:t>
            </a:r>
            <a:r>
              <a:rPr lang="en-US" dirty="0" err="1" smtClean="0"/>
              <a:t>лечењу</a:t>
            </a:r>
            <a:r>
              <a:rPr lang="en-US" dirty="0" smtClean="0"/>
              <a:t> </a:t>
            </a:r>
            <a:r>
              <a:rPr lang="en-US" dirty="0" err="1" smtClean="0"/>
              <a:t>слабог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умереног</a:t>
            </a:r>
            <a:r>
              <a:rPr lang="en-US" dirty="0" smtClean="0"/>
              <a:t> </a:t>
            </a:r>
            <a:r>
              <a:rPr lang="en-US" dirty="0" err="1" smtClean="0"/>
              <a:t>бола</a:t>
            </a:r>
            <a:endParaRPr lang="sr-Cyrl-RS" dirty="0" smtClean="0"/>
          </a:p>
          <a:p>
            <a:r>
              <a:rPr lang="sr-Cyrl-RS" dirty="0" smtClean="0"/>
              <a:t>А</a:t>
            </a:r>
            <a:r>
              <a:rPr lang="en-US" dirty="0" err="1" smtClean="0"/>
              <a:t>нтипиретички</a:t>
            </a:r>
            <a:r>
              <a:rPr lang="en-US" dirty="0" smtClean="0"/>
              <a:t> </a:t>
            </a:r>
            <a:r>
              <a:rPr lang="en-US" dirty="0" err="1" smtClean="0"/>
              <a:t>ефекат</a:t>
            </a:r>
            <a:r>
              <a:rPr lang="en-US" dirty="0" smtClean="0"/>
              <a:t> </a:t>
            </a:r>
            <a:endParaRPr lang="sr-Cyrl-RS" dirty="0" smtClean="0"/>
          </a:p>
          <a:p>
            <a:pPr lvl="1"/>
            <a:r>
              <a:rPr lang="en-US" dirty="0" err="1" smtClean="0"/>
              <a:t>снижавају</a:t>
            </a:r>
            <a:r>
              <a:rPr lang="en-US" dirty="0" smtClean="0"/>
              <a:t> </a:t>
            </a:r>
            <a:r>
              <a:rPr lang="en-US" dirty="0" err="1" smtClean="0"/>
              <a:t>повишену</a:t>
            </a:r>
            <a:r>
              <a:rPr lang="en-US" dirty="0" smtClean="0"/>
              <a:t> </a:t>
            </a:r>
            <a:r>
              <a:rPr lang="en-US" dirty="0" err="1" smtClean="0"/>
              <a:t>телесну</a:t>
            </a:r>
            <a:r>
              <a:rPr lang="en-US" dirty="0" smtClean="0"/>
              <a:t> </a:t>
            </a:r>
            <a:r>
              <a:rPr lang="en-US" dirty="0" err="1" smtClean="0"/>
              <a:t>температуру</a:t>
            </a:r>
            <a:endParaRPr lang="sr-Cyrl-RS" dirty="0" smtClean="0"/>
          </a:p>
          <a:p>
            <a:r>
              <a:rPr lang="sr-Cyrl-RS" dirty="0" smtClean="0"/>
              <a:t>А</a:t>
            </a:r>
            <a:r>
              <a:rPr lang="en-US" dirty="0" err="1" smtClean="0"/>
              <a:t>нтиинфламаторно</a:t>
            </a:r>
            <a:r>
              <a:rPr lang="sr-Cyrl-RS" dirty="0" smtClean="0"/>
              <a:t> – само НСАИЛ</a:t>
            </a:r>
          </a:p>
          <a:p>
            <a:pPr lvl="1"/>
            <a:r>
              <a:rPr lang="sr-Cyrl-RS" dirty="0" smtClean="0"/>
              <a:t>у </a:t>
            </a:r>
            <a:r>
              <a:rPr lang="en-US" dirty="0" err="1" smtClean="0"/>
              <a:t>лечењу</a:t>
            </a:r>
            <a:r>
              <a:rPr lang="en-US" dirty="0" smtClean="0"/>
              <a:t> </a:t>
            </a:r>
            <a:r>
              <a:rPr lang="en-US" dirty="0" err="1" smtClean="0"/>
              <a:t>запаљења</a:t>
            </a:r>
            <a:endParaRPr lang="sr-Cyrl-RS" dirty="0" smtClean="0"/>
          </a:p>
          <a:p>
            <a:r>
              <a:rPr lang="sr-Cyrl-RS" dirty="0" smtClean="0"/>
              <a:t>Антиагрегациони ефекат – само ацетилсалицилна киселина</a:t>
            </a:r>
          </a:p>
          <a:p>
            <a:pPr lvl="1"/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спречавање</a:t>
            </a:r>
            <a:r>
              <a:rPr lang="en-US" dirty="0" smtClean="0"/>
              <a:t> </a:t>
            </a:r>
            <a:r>
              <a:rPr lang="en-US" dirty="0" err="1" smtClean="0"/>
              <a:t>агрегације</a:t>
            </a:r>
            <a:r>
              <a:rPr lang="en-US" dirty="0" smtClean="0"/>
              <a:t> </a:t>
            </a:r>
            <a:r>
              <a:rPr lang="en-US" dirty="0" err="1" smtClean="0"/>
              <a:t>тромбоцита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представници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sr-Cyrl-RS" dirty="0" smtClean="0"/>
              <a:t>А</a:t>
            </a:r>
            <a:r>
              <a:rPr lang="en-US" dirty="0" err="1" smtClean="0"/>
              <a:t>цетилсалицилн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err="1" smtClean="0"/>
              <a:t>киселин</a:t>
            </a:r>
            <a:r>
              <a:rPr lang="sr-Cyrl-RS" dirty="0" smtClean="0"/>
              <a:t>а</a:t>
            </a:r>
          </a:p>
          <a:p>
            <a:r>
              <a:rPr lang="sr-Cyrl-RS" dirty="0" smtClean="0"/>
              <a:t>Д</a:t>
            </a:r>
            <a:r>
              <a:rPr lang="en-US" dirty="0" err="1" smtClean="0"/>
              <a:t>еривати</a:t>
            </a:r>
            <a:r>
              <a:rPr lang="en-US" dirty="0" smtClean="0"/>
              <a:t> </a:t>
            </a:r>
            <a:r>
              <a:rPr lang="en-US" dirty="0" err="1" smtClean="0"/>
              <a:t>сирћетне</a:t>
            </a:r>
            <a:r>
              <a:rPr lang="en-US" dirty="0" smtClean="0"/>
              <a:t> </a:t>
            </a:r>
            <a:r>
              <a:rPr lang="en-US" dirty="0" err="1" smtClean="0"/>
              <a:t>киселине</a:t>
            </a:r>
            <a:r>
              <a:rPr lang="en-US" dirty="0" smtClean="0"/>
              <a:t> </a:t>
            </a:r>
            <a:endParaRPr lang="sr-Cyrl-RS" dirty="0" smtClean="0"/>
          </a:p>
          <a:p>
            <a:pPr lvl="1"/>
            <a:r>
              <a:rPr lang="en-US" dirty="0" err="1" smtClean="0"/>
              <a:t>диклофенак</a:t>
            </a:r>
            <a:r>
              <a:rPr lang="en-US" dirty="0" smtClean="0"/>
              <a:t>, </a:t>
            </a:r>
            <a:r>
              <a:rPr lang="en-US" dirty="0" err="1" smtClean="0"/>
              <a:t>кеторолак</a:t>
            </a:r>
            <a:r>
              <a:rPr lang="en-US" dirty="0" smtClean="0"/>
              <a:t>, </a:t>
            </a:r>
            <a:r>
              <a:rPr lang="en-US" dirty="0" err="1" smtClean="0"/>
              <a:t>индометацин</a:t>
            </a:r>
            <a:endParaRPr lang="sr-Cyrl-RS" dirty="0" smtClean="0"/>
          </a:p>
          <a:p>
            <a:r>
              <a:rPr lang="sr-Cyrl-RS" dirty="0" smtClean="0"/>
              <a:t>Д</a:t>
            </a:r>
            <a:r>
              <a:rPr lang="en-US" dirty="0" err="1" smtClean="0"/>
              <a:t>еривати</a:t>
            </a:r>
            <a:r>
              <a:rPr lang="en-US" dirty="0" smtClean="0"/>
              <a:t> </a:t>
            </a:r>
            <a:r>
              <a:rPr lang="en-US" dirty="0" err="1" smtClean="0"/>
              <a:t>пропионске</a:t>
            </a:r>
            <a:r>
              <a:rPr lang="en-US" dirty="0" smtClean="0"/>
              <a:t> </a:t>
            </a:r>
            <a:r>
              <a:rPr lang="en-US" dirty="0" err="1" smtClean="0"/>
              <a:t>киселине</a:t>
            </a:r>
            <a:r>
              <a:rPr lang="en-US" dirty="0" smtClean="0"/>
              <a:t> </a:t>
            </a:r>
            <a:endParaRPr lang="sr-Cyrl-RS" dirty="0" smtClean="0"/>
          </a:p>
          <a:p>
            <a:pPr lvl="1"/>
            <a:r>
              <a:rPr lang="en-US" dirty="0" err="1" smtClean="0"/>
              <a:t>ибупрофен</a:t>
            </a:r>
            <a:r>
              <a:rPr lang="en-US" dirty="0" smtClean="0"/>
              <a:t>, </a:t>
            </a:r>
            <a:r>
              <a:rPr lang="en-US" dirty="0" err="1" smtClean="0"/>
              <a:t>кетопрофен</a:t>
            </a:r>
            <a:r>
              <a:rPr lang="en-US" dirty="0" smtClean="0"/>
              <a:t>, </a:t>
            </a:r>
            <a:r>
              <a:rPr lang="en-US" dirty="0" err="1" smtClean="0"/>
              <a:t>напроксен</a:t>
            </a:r>
            <a:endParaRPr lang="sr-Cyrl-RS" dirty="0" smtClean="0"/>
          </a:p>
          <a:p>
            <a:r>
              <a:rPr lang="sr-Cyrl-RS" dirty="0" smtClean="0"/>
              <a:t>О</a:t>
            </a:r>
            <a:r>
              <a:rPr lang="en-US" dirty="0" err="1" smtClean="0"/>
              <a:t>ксиками</a:t>
            </a:r>
            <a:r>
              <a:rPr lang="en-US" dirty="0" smtClean="0"/>
              <a:t> </a:t>
            </a:r>
            <a:endParaRPr lang="sr-Cyrl-RS" dirty="0" smtClean="0"/>
          </a:p>
          <a:p>
            <a:pPr lvl="1"/>
            <a:r>
              <a:rPr lang="en-US" dirty="0" err="1" smtClean="0"/>
              <a:t>пироксикам</a:t>
            </a:r>
            <a:endParaRPr lang="sr-Cyrl-RS" dirty="0" smtClean="0"/>
          </a:p>
          <a:p>
            <a:r>
              <a:rPr lang="sr-Cyrl-RS" dirty="0" smtClean="0"/>
              <a:t>Ф</a:t>
            </a:r>
            <a:r>
              <a:rPr lang="en-US" dirty="0" err="1" smtClean="0"/>
              <a:t>енамати</a:t>
            </a:r>
            <a:r>
              <a:rPr lang="en-US" dirty="0" smtClean="0"/>
              <a:t> </a:t>
            </a:r>
            <a:endParaRPr lang="sr-Cyrl-RS" dirty="0" smtClean="0"/>
          </a:p>
          <a:p>
            <a:pPr lvl="1"/>
            <a:r>
              <a:rPr lang="en-US" dirty="0" err="1" smtClean="0"/>
              <a:t>мефенаминска</a:t>
            </a:r>
            <a:r>
              <a:rPr lang="en-US" dirty="0" smtClean="0"/>
              <a:t> </a:t>
            </a:r>
            <a:r>
              <a:rPr lang="en-US" dirty="0" err="1" smtClean="0"/>
              <a:t>киселина</a:t>
            </a:r>
            <a:endParaRPr lang="sr-Cyrl-RS" dirty="0" smtClean="0"/>
          </a:p>
          <a:p>
            <a:r>
              <a:rPr lang="sr-Cyrl-RS" dirty="0" smtClean="0"/>
              <a:t>С</a:t>
            </a:r>
            <a:r>
              <a:rPr lang="en-US" dirty="0" err="1" smtClean="0"/>
              <a:t>улфониланилиди</a:t>
            </a:r>
            <a:r>
              <a:rPr lang="en-US" dirty="0" smtClean="0"/>
              <a:t> </a:t>
            </a:r>
            <a:endParaRPr lang="sr-Cyrl-RS" dirty="0" smtClean="0"/>
          </a:p>
          <a:p>
            <a:pPr lvl="1"/>
            <a:r>
              <a:rPr lang="en-US" dirty="0" err="1" smtClean="0"/>
              <a:t>нимесулид</a:t>
            </a:r>
            <a:endParaRPr lang="sr-Cyrl-RS" dirty="0" smtClean="0"/>
          </a:p>
          <a:p>
            <a:r>
              <a:rPr lang="sr-Cyrl-RS" dirty="0" smtClean="0"/>
              <a:t>П</a:t>
            </a:r>
            <a:r>
              <a:rPr lang="en-US" dirty="0" err="1" smtClean="0"/>
              <a:t>иразолони</a:t>
            </a:r>
            <a:r>
              <a:rPr lang="en-US" dirty="0" smtClean="0"/>
              <a:t> </a:t>
            </a:r>
            <a:endParaRPr lang="sr-Cyrl-RS" dirty="0" smtClean="0"/>
          </a:p>
          <a:p>
            <a:pPr lvl="1"/>
            <a:r>
              <a:rPr lang="en-US" dirty="0" err="1" smtClean="0"/>
              <a:t>метамизол-натријум</a:t>
            </a:r>
            <a:endParaRPr lang="sr-Cyrl-RS" dirty="0" smtClean="0"/>
          </a:p>
          <a:p>
            <a:r>
              <a:rPr lang="sr-Cyrl-RS" dirty="0" smtClean="0"/>
              <a:t>С</a:t>
            </a:r>
            <a:r>
              <a:rPr lang="en-US" dirty="0" err="1" smtClean="0"/>
              <a:t>елективни</a:t>
            </a:r>
            <a:r>
              <a:rPr lang="en-US" dirty="0" smtClean="0"/>
              <a:t> </a:t>
            </a:r>
            <a:r>
              <a:rPr lang="en-US" dirty="0" err="1" smtClean="0"/>
              <a:t>инхибитори</a:t>
            </a:r>
            <a:r>
              <a:rPr lang="en-US" dirty="0" smtClean="0"/>
              <a:t> </a:t>
            </a:r>
            <a:r>
              <a:rPr lang="en-US" dirty="0" err="1" smtClean="0"/>
              <a:t>циклооксигеназе</a:t>
            </a:r>
            <a:r>
              <a:rPr lang="en-US" dirty="0" smtClean="0"/>
              <a:t> 2 </a:t>
            </a:r>
            <a:endParaRPr lang="sr-Cyrl-RS" dirty="0" smtClean="0"/>
          </a:p>
          <a:p>
            <a:pPr lvl="1"/>
            <a:r>
              <a:rPr lang="en-US" dirty="0" err="1" smtClean="0"/>
              <a:t>целекоксиб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</a:t>
            </a:r>
            <a:r>
              <a:rPr lang="sr-Cyrl-RS" dirty="0" smtClean="0"/>
              <a:t>механизам ефекта </a:t>
            </a:r>
            <a:r>
              <a:rPr lang="sr-Cyrl-RS" dirty="0" smtClean="0"/>
              <a:t>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НСАИЛ</a:t>
            </a:r>
          </a:p>
          <a:p>
            <a:pPr lvl="1"/>
            <a:r>
              <a:rPr lang="en-US" dirty="0" err="1" smtClean="0"/>
              <a:t>инхиби</a:t>
            </a:r>
            <a:r>
              <a:rPr lang="sr-Cyrl-RS" dirty="0" smtClean="0"/>
              <a:t>рају</a:t>
            </a:r>
            <a:r>
              <a:rPr lang="en-US" dirty="0" smtClean="0"/>
              <a:t> </a:t>
            </a:r>
            <a:r>
              <a:rPr lang="en-US" dirty="0" err="1" smtClean="0"/>
              <a:t>циклооксигеназе</a:t>
            </a:r>
            <a:r>
              <a:rPr lang="en-US" dirty="0" smtClean="0"/>
              <a:t> 1 и/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smtClean="0"/>
              <a:t>2</a:t>
            </a:r>
            <a:endParaRPr lang="sr-Cyrl-RS" dirty="0" smtClean="0"/>
          </a:p>
          <a:p>
            <a:pPr lvl="2"/>
            <a:r>
              <a:rPr lang="en-US" dirty="0" err="1" smtClean="0"/>
              <a:t>смањују</a:t>
            </a:r>
            <a:r>
              <a:rPr lang="en-US" dirty="0" smtClean="0"/>
              <a:t> </a:t>
            </a:r>
            <a:r>
              <a:rPr lang="en-US" dirty="0" err="1" smtClean="0"/>
              <a:t>стварање</a:t>
            </a:r>
            <a:r>
              <a:rPr lang="en-US" dirty="0" smtClean="0"/>
              <a:t> </a:t>
            </a:r>
            <a:r>
              <a:rPr lang="en-US" dirty="0" err="1" smtClean="0"/>
              <a:t>простагландина</a:t>
            </a:r>
            <a:r>
              <a:rPr lang="en-US" dirty="0" smtClean="0"/>
              <a:t> – </a:t>
            </a:r>
            <a:r>
              <a:rPr lang="en-US" dirty="0" err="1" smtClean="0"/>
              <a:t>медијатора</a:t>
            </a:r>
            <a:r>
              <a:rPr lang="en-US" dirty="0" smtClean="0"/>
              <a:t> </a:t>
            </a:r>
            <a:r>
              <a:rPr lang="en-US" dirty="0" err="1" smtClean="0"/>
              <a:t>инфламације</a:t>
            </a:r>
            <a:r>
              <a:rPr lang="en-US" dirty="0" smtClean="0"/>
              <a:t> </a:t>
            </a:r>
            <a:r>
              <a:rPr lang="en-US" dirty="0" err="1" smtClean="0"/>
              <a:t>насталих</a:t>
            </a:r>
            <a:r>
              <a:rPr lang="en-US" dirty="0" smtClean="0"/>
              <a:t> </a:t>
            </a:r>
            <a:r>
              <a:rPr lang="en-US" dirty="0" err="1" smtClean="0"/>
              <a:t>из</a:t>
            </a:r>
            <a:r>
              <a:rPr lang="en-US" dirty="0" smtClean="0"/>
              <a:t> </a:t>
            </a:r>
            <a:r>
              <a:rPr lang="en-US" dirty="0" err="1" smtClean="0"/>
              <a:t>арахидонске</a:t>
            </a:r>
            <a:r>
              <a:rPr lang="en-US" dirty="0" smtClean="0"/>
              <a:t> </a:t>
            </a:r>
            <a:r>
              <a:rPr lang="en-US" dirty="0" err="1" smtClean="0"/>
              <a:t>киселине</a:t>
            </a:r>
            <a:r>
              <a:rPr lang="en-US" dirty="0" smtClean="0"/>
              <a:t> </a:t>
            </a:r>
            <a:r>
              <a:rPr lang="en-US" dirty="0" err="1" smtClean="0"/>
              <a:t>приликом</a:t>
            </a:r>
            <a:r>
              <a:rPr lang="en-US" dirty="0" smtClean="0"/>
              <a:t> </a:t>
            </a:r>
            <a:r>
              <a:rPr lang="en-US" dirty="0" err="1" smtClean="0"/>
              <a:t>оштећења</a:t>
            </a:r>
            <a:r>
              <a:rPr lang="en-US" dirty="0" smtClean="0"/>
              <a:t> </a:t>
            </a:r>
            <a:r>
              <a:rPr lang="en-US" dirty="0" err="1" smtClean="0"/>
              <a:t>ћелија</a:t>
            </a:r>
            <a:r>
              <a:rPr lang="en-US" dirty="0" smtClean="0"/>
              <a:t>, </a:t>
            </a:r>
            <a:r>
              <a:rPr lang="en-US" dirty="0" err="1" smtClean="0"/>
              <a:t>који</a:t>
            </a:r>
            <a:r>
              <a:rPr lang="en-US" dirty="0" smtClean="0"/>
              <a:t> у </a:t>
            </a:r>
            <a:r>
              <a:rPr lang="en-US" dirty="0" err="1" smtClean="0"/>
              <a:t>настанку</a:t>
            </a:r>
            <a:r>
              <a:rPr lang="en-US" dirty="0" smtClean="0"/>
              <a:t> и </a:t>
            </a:r>
            <a:r>
              <a:rPr lang="en-US" dirty="0" err="1" smtClean="0"/>
              <a:t>пропагацији</a:t>
            </a:r>
            <a:r>
              <a:rPr lang="en-US" dirty="0" smtClean="0"/>
              <a:t> </a:t>
            </a:r>
            <a:r>
              <a:rPr lang="en-US" dirty="0" err="1" smtClean="0"/>
              <a:t>бола</a:t>
            </a:r>
            <a:r>
              <a:rPr lang="en-US" dirty="0" smtClean="0"/>
              <a:t> </a:t>
            </a:r>
            <a:r>
              <a:rPr lang="en-US" dirty="0" err="1" smtClean="0"/>
              <a:t>учествују</a:t>
            </a:r>
            <a:r>
              <a:rPr lang="en-US" dirty="0" smtClean="0"/>
              <a:t> </a:t>
            </a:r>
            <a:r>
              <a:rPr lang="en-US" dirty="0" err="1" smtClean="0"/>
              <a:t>повећавајући</a:t>
            </a:r>
            <a:r>
              <a:rPr lang="en-US" dirty="0" smtClean="0"/>
              <a:t> </a:t>
            </a:r>
            <a:r>
              <a:rPr lang="en-US" dirty="0" err="1" smtClean="0"/>
              <a:t>осетљивост</a:t>
            </a:r>
            <a:r>
              <a:rPr lang="en-US" dirty="0" smtClean="0"/>
              <a:t> </a:t>
            </a:r>
            <a:r>
              <a:rPr lang="en-US" dirty="0" err="1" smtClean="0"/>
              <a:t>ноцицептора</a:t>
            </a:r>
            <a:r>
              <a:rPr lang="en-US" dirty="0" smtClean="0"/>
              <a:t>, </a:t>
            </a:r>
            <a:r>
              <a:rPr lang="en-US" dirty="0" err="1" smtClean="0"/>
              <a:t>ослобађање</a:t>
            </a:r>
            <a:r>
              <a:rPr lang="en-US" dirty="0" smtClean="0"/>
              <a:t> </a:t>
            </a:r>
            <a:r>
              <a:rPr lang="en-US" dirty="0" err="1" smtClean="0"/>
              <a:t>неуротрансмитера</a:t>
            </a:r>
            <a:r>
              <a:rPr lang="en-US" dirty="0" smtClean="0"/>
              <a:t> и </a:t>
            </a:r>
            <a:r>
              <a:rPr lang="en-US" dirty="0" err="1" smtClean="0"/>
              <a:t>пренос</a:t>
            </a:r>
            <a:r>
              <a:rPr lang="en-US" dirty="0" smtClean="0"/>
              <a:t> </a:t>
            </a:r>
            <a:r>
              <a:rPr lang="en-US" dirty="0" err="1" smtClean="0"/>
              <a:t>надражаја</a:t>
            </a:r>
            <a:r>
              <a:rPr lang="en-US" dirty="0" smtClean="0"/>
              <a:t> </a:t>
            </a:r>
            <a:r>
              <a:rPr lang="en-US" dirty="0" err="1" smtClean="0"/>
              <a:t>кроз</a:t>
            </a:r>
            <a:r>
              <a:rPr lang="en-US" dirty="0" smtClean="0"/>
              <a:t> </a:t>
            </a:r>
            <a:r>
              <a:rPr lang="en-US" dirty="0" err="1" smtClean="0"/>
              <a:t>сензорне</a:t>
            </a:r>
            <a:r>
              <a:rPr lang="en-US" dirty="0" smtClean="0"/>
              <a:t> </a:t>
            </a:r>
            <a:r>
              <a:rPr lang="en-US" dirty="0" err="1" smtClean="0"/>
              <a:t>неуроне</a:t>
            </a:r>
            <a:r>
              <a:rPr lang="en-US" dirty="0" smtClean="0"/>
              <a:t>.</a:t>
            </a:r>
            <a:endParaRPr lang="sr-Cyrl-RS" dirty="0" smtClean="0"/>
          </a:p>
          <a:p>
            <a:r>
              <a:rPr lang="sr-Cyrl-RS" dirty="0" smtClean="0"/>
              <a:t>Парацетамол</a:t>
            </a:r>
          </a:p>
          <a:p>
            <a:pPr lvl="1"/>
            <a:r>
              <a:rPr lang="en-US" dirty="0" err="1" smtClean="0"/>
              <a:t>инхибира</a:t>
            </a:r>
            <a:r>
              <a:rPr lang="en-US" dirty="0" smtClean="0"/>
              <a:t> </a:t>
            </a:r>
            <a:r>
              <a:rPr lang="en-US" dirty="0" err="1" smtClean="0"/>
              <a:t>синтезу</a:t>
            </a:r>
            <a:r>
              <a:rPr lang="en-US" dirty="0" smtClean="0"/>
              <a:t> </a:t>
            </a:r>
            <a:r>
              <a:rPr lang="en-US" dirty="0" err="1" smtClean="0"/>
              <a:t>простагландина</a:t>
            </a:r>
            <a:r>
              <a:rPr lang="en-US" dirty="0" smtClean="0"/>
              <a:t> у </a:t>
            </a:r>
            <a:r>
              <a:rPr lang="en-US" dirty="0" err="1" smtClean="0"/>
              <a:t>централном</a:t>
            </a:r>
            <a:r>
              <a:rPr lang="en-US" dirty="0" smtClean="0"/>
              <a:t> </a:t>
            </a:r>
            <a:r>
              <a:rPr lang="en-US" dirty="0" err="1" smtClean="0"/>
              <a:t>нервном</a:t>
            </a:r>
            <a:r>
              <a:rPr lang="en-US" dirty="0" smtClean="0"/>
              <a:t> </a:t>
            </a:r>
            <a:r>
              <a:rPr lang="en-US" dirty="0" err="1" smtClean="0"/>
              <a:t>систему</a:t>
            </a:r>
            <a:endParaRPr lang="sr-Cyrl-RS" dirty="0" smtClean="0"/>
          </a:p>
          <a:p>
            <a:pPr lvl="2"/>
            <a:r>
              <a:rPr lang="en-US" dirty="0" err="1" smtClean="0"/>
              <a:t>блокира</a:t>
            </a:r>
            <a:r>
              <a:rPr lang="en-US" dirty="0" smtClean="0"/>
              <a:t> </a:t>
            </a:r>
            <a:r>
              <a:rPr lang="en-US" dirty="0" err="1" smtClean="0"/>
              <a:t>стварање</a:t>
            </a:r>
            <a:r>
              <a:rPr lang="en-US" dirty="0" smtClean="0"/>
              <a:t> </a:t>
            </a:r>
            <a:r>
              <a:rPr lang="en-US" dirty="0" err="1" smtClean="0"/>
              <a:t>болних</a:t>
            </a:r>
            <a:r>
              <a:rPr lang="en-US" dirty="0" smtClean="0"/>
              <a:t> </a:t>
            </a:r>
            <a:r>
              <a:rPr lang="en-US" dirty="0" err="1" smtClean="0"/>
              <a:t>импулса</a:t>
            </a:r>
            <a:r>
              <a:rPr lang="en-US" dirty="0" smtClean="0"/>
              <a:t> и </a:t>
            </a:r>
            <a:r>
              <a:rPr lang="en-US" dirty="0" err="1" smtClean="0"/>
              <a:t>смањује</a:t>
            </a:r>
            <a:r>
              <a:rPr lang="en-US" dirty="0" smtClean="0"/>
              <a:t> </a:t>
            </a:r>
            <a:r>
              <a:rPr lang="en-US" dirty="0" err="1" smtClean="0"/>
              <a:t>осетљивост</a:t>
            </a:r>
            <a:r>
              <a:rPr lang="en-US" dirty="0" smtClean="0"/>
              <a:t> </a:t>
            </a:r>
            <a:r>
              <a:rPr lang="en-US" dirty="0" err="1" smtClean="0"/>
              <a:t>ноцицептора</a:t>
            </a:r>
            <a:endParaRPr lang="sr-Cyrl-R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br>
              <a:rPr lang="sr-Cyrl-RS" b="1" dirty="0" smtClean="0"/>
            </a:br>
            <a:r>
              <a:rPr lang="sr-Cyrl-RS" dirty="0" smtClean="0"/>
              <a:t>- </a:t>
            </a:r>
            <a:r>
              <a:rPr lang="sr-Cyrl-RS" dirty="0" smtClean="0"/>
              <a:t>индикације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НСАИЛ </a:t>
            </a:r>
            <a:endParaRPr lang="sr-Cyrl-RS" dirty="0" smtClean="0"/>
          </a:p>
          <a:p>
            <a:pPr lvl="1"/>
            <a:r>
              <a:rPr lang="sr-Cyrl-RS" dirty="0" smtClean="0"/>
              <a:t>лечење </a:t>
            </a:r>
            <a:r>
              <a:rPr lang="en-US" dirty="0" err="1" smtClean="0"/>
              <a:t>главобоље</a:t>
            </a:r>
            <a:r>
              <a:rPr lang="en-US" dirty="0" smtClean="0"/>
              <a:t> </a:t>
            </a:r>
            <a:r>
              <a:rPr lang="en-US" dirty="0" smtClean="0"/>
              <a:t>(</a:t>
            </a:r>
            <a:r>
              <a:rPr lang="en-US" dirty="0" err="1" smtClean="0"/>
              <a:t>укључујући</a:t>
            </a:r>
            <a:r>
              <a:rPr lang="en-US" dirty="0" smtClean="0"/>
              <a:t> и </a:t>
            </a:r>
            <a:r>
              <a:rPr lang="en-US" dirty="0" err="1" smtClean="0"/>
              <a:t>мигрену</a:t>
            </a:r>
            <a:r>
              <a:rPr lang="en-US" dirty="0" smtClean="0"/>
              <a:t>), </a:t>
            </a:r>
            <a:r>
              <a:rPr lang="en-US" dirty="0" err="1" smtClean="0"/>
              <a:t>зубобоље</a:t>
            </a:r>
            <a:r>
              <a:rPr lang="en-US" dirty="0" smtClean="0"/>
              <a:t>, </a:t>
            </a:r>
            <a:r>
              <a:rPr lang="en-US" dirty="0" err="1" smtClean="0"/>
              <a:t>реуматских</a:t>
            </a:r>
            <a:r>
              <a:rPr lang="en-US" dirty="0" smtClean="0"/>
              <a:t> </a:t>
            </a:r>
            <a:r>
              <a:rPr lang="en-US" dirty="0" err="1" smtClean="0"/>
              <a:t>болова</a:t>
            </a:r>
            <a:r>
              <a:rPr lang="en-US" dirty="0" smtClean="0"/>
              <a:t>, </a:t>
            </a:r>
            <a:r>
              <a:rPr lang="en-US" dirty="0" err="1" smtClean="0"/>
              <a:t>дисменореје</a:t>
            </a:r>
            <a:r>
              <a:rPr lang="en-US" dirty="0" smtClean="0"/>
              <a:t>, </a:t>
            </a:r>
            <a:r>
              <a:rPr lang="en-US" dirty="0" err="1" smtClean="0"/>
              <a:t>неуралгије</a:t>
            </a:r>
            <a:r>
              <a:rPr lang="en-US" dirty="0" smtClean="0"/>
              <a:t> и </a:t>
            </a:r>
            <a:r>
              <a:rPr lang="en-US" dirty="0" err="1" smtClean="0"/>
              <a:t>постоперативног</a:t>
            </a:r>
            <a:r>
              <a:rPr lang="en-US" dirty="0" smtClean="0"/>
              <a:t> </a:t>
            </a:r>
            <a:r>
              <a:rPr lang="en-US" dirty="0" err="1" smtClean="0"/>
              <a:t>бола</a:t>
            </a:r>
            <a:endParaRPr lang="sr-Cyrl-RS" dirty="0" smtClean="0"/>
          </a:p>
          <a:p>
            <a:pPr lvl="2"/>
            <a:r>
              <a:rPr lang="en-US" dirty="0" err="1" smtClean="0"/>
              <a:t>због</a:t>
            </a:r>
            <a:r>
              <a:rPr lang="en-US" dirty="0" smtClean="0"/>
              <a:t> </a:t>
            </a:r>
            <a:r>
              <a:rPr lang="en-US" dirty="0" err="1" smtClean="0"/>
              <a:t>свог</a:t>
            </a:r>
            <a:r>
              <a:rPr lang="en-US" dirty="0" smtClean="0"/>
              <a:t> </a:t>
            </a:r>
            <a:r>
              <a:rPr lang="en-US" dirty="0" err="1" smtClean="0"/>
              <a:t>антиинфламаторног</a:t>
            </a:r>
            <a:r>
              <a:rPr lang="en-US" dirty="0" smtClean="0"/>
              <a:t> </a:t>
            </a:r>
            <a:r>
              <a:rPr lang="en-US" dirty="0" err="1" smtClean="0"/>
              <a:t>ефекта</a:t>
            </a:r>
            <a:r>
              <a:rPr lang="en-US" dirty="0" smtClean="0"/>
              <a:t> </a:t>
            </a:r>
            <a:r>
              <a:rPr lang="en-US" dirty="0" err="1" smtClean="0"/>
              <a:t>посебно</a:t>
            </a:r>
            <a:r>
              <a:rPr lang="en-US" dirty="0" smtClean="0"/>
              <a:t> </a:t>
            </a:r>
            <a:r>
              <a:rPr lang="en-US" dirty="0" err="1" smtClean="0"/>
              <a:t>су</a:t>
            </a:r>
            <a:r>
              <a:rPr lang="en-US" dirty="0" smtClean="0"/>
              <a:t> </a:t>
            </a:r>
            <a:r>
              <a:rPr lang="en-US" dirty="0" err="1" smtClean="0"/>
              <a:t>ефикасни</a:t>
            </a:r>
            <a:r>
              <a:rPr lang="en-US" dirty="0" smtClean="0"/>
              <a:t> </a:t>
            </a:r>
            <a:r>
              <a:rPr lang="en-US" dirty="0" err="1" smtClean="0"/>
              <a:t>уколико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примењују</a:t>
            </a:r>
            <a:r>
              <a:rPr lang="en-US" dirty="0" smtClean="0"/>
              <a:t>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бола</a:t>
            </a:r>
            <a:r>
              <a:rPr lang="en-US" dirty="0" smtClean="0"/>
              <a:t> </a:t>
            </a:r>
            <a:r>
              <a:rPr lang="en-US" dirty="0" err="1" smtClean="0"/>
              <a:t>који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јавља</a:t>
            </a:r>
            <a:r>
              <a:rPr lang="en-US" dirty="0" smtClean="0"/>
              <a:t> у </a:t>
            </a:r>
            <a:r>
              <a:rPr lang="en-US" dirty="0" err="1" smtClean="0"/>
              <a:t>склопу</a:t>
            </a:r>
            <a:r>
              <a:rPr lang="en-US" dirty="0" smtClean="0"/>
              <a:t> </a:t>
            </a:r>
            <a:r>
              <a:rPr lang="en-US" dirty="0" err="1" smtClean="0"/>
              <a:t>запаљенских</a:t>
            </a:r>
            <a:r>
              <a:rPr lang="en-US" dirty="0" smtClean="0"/>
              <a:t> </a:t>
            </a:r>
            <a:r>
              <a:rPr lang="en-US" dirty="0" err="1" smtClean="0"/>
              <a:t>стања</a:t>
            </a:r>
            <a:endParaRPr lang="sr-Cyrl-RS" dirty="0" smtClean="0"/>
          </a:p>
          <a:p>
            <a:r>
              <a:rPr lang="sr-Cyrl-RS" dirty="0" smtClean="0"/>
              <a:t>Парацетамол</a:t>
            </a:r>
          </a:p>
          <a:p>
            <a:pPr lvl="1"/>
            <a:r>
              <a:rPr lang="sr-Cyrl-RS" dirty="0" smtClean="0"/>
              <a:t>индикације као за НСАИЛ</a:t>
            </a:r>
          </a:p>
          <a:p>
            <a:pPr lvl="1"/>
            <a:r>
              <a:rPr lang="en-US" dirty="0" err="1" smtClean="0"/>
              <a:t>када</a:t>
            </a:r>
            <a:r>
              <a:rPr lang="en-US" dirty="0" smtClean="0"/>
              <a:t> </a:t>
            </a:r>
            <a:r>
              <a:rPr lang="en-US" dirty="0" err="1" smtClean="0"/>
              <a:t>је</a:t>
            </a:r>
            <a:r>
              <a:rPr lang="en-US" dirty="0" smtClean="0"/>
              <a:t> </a:t>
            </a:r>
            <a:r>
              <a:rPr lang="en-US" dirty="0" err="1" smtClean="0"/>
              <a:t>примена</a:t>
            </a:r>
            <a:r>
              <a:rPr lang="en-US" dirty="0" smtClean="0"/>
              <a:t> НСАИЛ </a:t>
            </a:r>
            <a:r>
              <a:rPr lang="en-US" dirty="0" err="1" smtClean="0"/>
              <a:t>контраиндикована</a:t>
            </a:r>
            <a:r>
              <a:rPr lang="en-US" dirty="0" smtClean="0"/>
              <a:t>: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пацијената</a:t>
            </a:r>
            <a:r>
              <a:rPr lang="en-US" dirty="0" smtClean="0"/>
              <a:t> </a:t>
            </a:r>
            <a:r>
              <a:rPr lang="en-US" dirty="0" err="1" smtClean="0"/>
              <a:t>са</a:t>
            </a:r>
            <a:r>
              <a:rPr lang="en-US" dirty="0" smtClean="0"/>
              <a:t> </a:t>
            </a:r>
            <a:r>
              <a:rPr lang="en-US" dirty="0" err="1" smtClean="0"/>
              <a:t>алергијом</a:t>
            </a:r>
            <a:r>
              <a:rPr lang="en-US" dirty="0" smtClean="0"/>
              <a:t> </a:t>
            </a:r>
            <a:r>
              <a:rPr lang="en-US" dirty="0" err="1" smtClean="0"/>
              <a:t>на</a:t>
            </a:r>
            <a:r>
              <a:rPr lang="en-US" dirty="0" smtClean="0"/>
              <a:t> НСАИЛ, </a:t>
            </a:r>
            <a:r>
              <a:rPr lang="en-US" dirty="0" err="1" smtClean="0"/>
              <a:t>хемофилијом</a:t>
            </a:r>
            <a:r>
              <a:rPr lang="en-US" dirty="0" smtClean="0"/>
              <a:t>, </a:t>
            </a:r>
            <a:r>
              <a:rPr lang="en-US" dirty="0" err="1" smtClean="0"/>
              <a:t>улкусом</a:t>
            </a:r>
            <a:r>
              <a:rPr lang="en-US" dirty="0" smtClean="0"/>
              <a:t> </a:t>
            </a:r>
            <a:r>
              <a:rPr lang="en-US" dirty="0" err="1" smtClean="0"/>
              <a:t>желуца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бронхоспазмом</a:t>
            </a:r>
            <a:r>
              <a:rPr lang="en-US" dirty="0" smtClean="0"/>
              <a:t>, </a:t>
            </a:r>
            <a:r>
              <a:rPr lang="en-US" dirty="0" err="1" smtClean="0"/>
              <a:t>као</a:t>
            </a:r>
            <a:r>
              <a:rPr lang="en-US" dirty="0" smtClean="0"/>
              <a:t> и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деце</a:t>
            </a:r>
            <a:r>
              <a:rPr lang="en-US" dirty="0" smtClean="0"/>
              <a:t> </a:t>
            </a:r>
            <a:r>
              <a:rPr lang="en-US" dirty="0" err="1" smtClean="0"/>
              <a:t>млађе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8 </a:t>
            </a:r>
            <a:r>
              <a:rPr lang="en-US" dirty="0" err="1" smtClean="0"/>
              <a:t>година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400" b="1" dirty="0" smtClean="0"/>
              <a:t>Начин </a:t>
            </a:r>
            <a:r>
              <a:rPr lang="ru-RU" sz="2400" b="1" dirty="0" smtClean="0"/>
              <a:t>примене, препоручене дозе и максималне дневне дозе најчешће коришћених НСАИЛ у лечењу </a:t>
            </a:r>
            <a:r>
              <a:rPr lang="ru-RU" sz="2400" b="1" dirty="0" smtClean="0"/>
              <a:t>бола</a:t>
            </a:r>
            <a:endParaRPr lang="en-US" sz="2400" b="1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827584" y="1700808"/>
          <a:ext cx="7920879" cy="3566160"/>
        </p:xfrm>
        <a:graphic>
          <a:graphicData uri="http://schemas.openxmlformats.org/drawingml/2006/table">
            <a:tbl>
              <a:tblPr/>
              <a:tblGrid>
                <a:gridCol w="2040329"/>
                <a:gridCol w="2040329"/>
                <a:gridCol w="2279920"/>
                <a:gridCol w="1560301"/>
              </a:tblGrid>
              <a:tr h="40897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 dirty="0" err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Назив</a:t>
                      </a: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 </a:t>
                      </a:r>
                      <a:r>
                        <a:rPr lang="en-US" sz="1800" b="1" dirty="0" err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лека</a:t>
                      </a: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 </a:t>
                      </a:r>
                      <a:endParaRPr lang="en-US" sz="1800" dirty="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Начин примене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Препоручена доза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Максимална дневна доза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897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Ацетилсалицилна киселина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 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300-900 mg/4-6h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4 g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897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Диклофенак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Орално/ректално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Парентерално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75 mg/12-24h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75 mg/12-24h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200 mg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120 mg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897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 dirty="0" err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Кеторолак</a:t>
                      </a: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 </a:t>
                      </a:r>
                      <a:endParaRPr lang="en-US" sz="1800" dirty="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Парентерално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10 mg/4-6h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30 mg/6h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40 mg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120 mg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897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Индометацин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Ректално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25 mg/8-12h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100 mg/12h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150-200 mg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200 mg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04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Ибупрофен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 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200-400 mg/4-6h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3,2 g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897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 dirty="0" err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Кетопрофен</a:t>
                      </a: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 </a:t>
                      </a:r>
                      <a:endParaRPr lang="en-US" sz="1800" dirty="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Парентерално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25-50 mg/6-8h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50-100 mg/4-8h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200 mg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200 mg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solidFill>
                  <a:srgbClr val="006699"/>
                </a:solidFill>
              </a:rPr>
              <a:t>Начин примене, препоручене дозе и максималне дневне дозе најчешће коришћених НСАИЛ у лечењу бола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827584" y="1817687"/>
          <a:ext cx="7848871" cy="2743200"/>
        </p:xfrm>
        <a:graphic>
          <a:graphicData uri="http://schemas.openxmlformats.org/drawingml/2006/table">
            <a:tbl>
              <a:tblPr/>
              <a:tblGrid>
                <a:gridCol w="2021781"/>
                <a:gridCol w="2021781"/>
                <a:gridCol w="2259193"/>
                <a:gridCol w="1546116"/>
              </a:tblGrid>
              <a:tr h="15557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 dirty="0" err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Назив</a:t>
                      </a: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 </a:t>
                      </a:r>
                      <a:r>
                        <a:rPr lang="en-US" sz="1800" b="1" dirty="0" err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лека</a:t>
                      </a: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 </a:t>
                      </a:r>
                      <a:endParaRPr lang="en-US" sz="1800" dirty="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Начин примене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Препоручена доза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Максимална дневна доза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684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 dirty="0" err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Напроксен</a:t>
                      </a: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 </a:t>
                      </a:r>
                      <a:endParaRPr lang="en-US" sz="1800" dirty="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 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500 mg/12-24h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1250 mg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684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 dirty="0" err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Пироксикам</a:t>
                      </a: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 </a:t>
                      </a:r>
                      <a:endParaRPr lang="en-US" sz="1800" dirty="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Орално/ректално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Парентерално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 mg/24h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 mg/24h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 mg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 mg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684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Нимесулид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50 mg/12h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100 mg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684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Метамизол-натријум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250-500 mg/8-12h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750 - 1000 mg/8h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4g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4g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684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Целекоксиб 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 </a:t>
                      </a: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200-400 mg/12h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800 mg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684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b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Парацетамол</a:t>
                      </a:r>
                      <a:endParaRPr lang="en-US" sz="180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dirty="0" err="1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Орално</a:t>
                      </a:r>
                      <a:endParaRPr lang="en-US" sz="1800" dirty="0">
                        <a:solidFill>
                          <a:schemeClr val="tx1"/>
                        </a:solidFill>
                        <a:latin typeface="+mn-lt"/>
                        <a:ea typeface="Calibri"/>
                      </a:endParaRPr>
                    </a:p>
                  </a:txBody>
                  <a:tcPr marL="68580" marR="6858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325-1000 mg /6h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latin typeface="+mn-lt"/>
                          <a:ea typeface="Calibri"/>
                        </a:rPr>
                        <a:t>4g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</a:t>
            </a:r>
            <a:r>
              <a:rPr lang="sr-Cyrl-RS" dirty="0" smtClean="0"/>
              <a:t>фармакокинетика: апсорција </a:t>
            </a:r>
            <a:r>
              <a:rPr lang="sr-Cyrl-RS" dirty="0" smtClean="0"/>
              <a:t>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>
                <a:ea typeface="Calibri"/>
                <a:cs typeface="Times New Roman"/>
              </a:rPr>
              <a:t>НСАИЛ </a:t>
            </a:r>
            <a:endParaRPr lang="sr-Cyrl-RS" dirty="0" smtClean="0">
              <a:ea typeface="Calibri"/>
              <a:cs typeface="Times New Roman"/>
            </a:endParaRPr>
          </a:p>
          <a:p>
            <a:pPr lvl="1"/>
            <a:r>
              <a:rPr lang="en-US" dirty="0" err="1" smtClean="0">
                <a:ea typeface="Calibri"/>
                <a:cs typeface="Times New Roman"/>
              </a:rPr>
              <a:t>добро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се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апсорбују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из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гастроинтестиналног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тракта</a:t>
            </a:r>
            <a:r>
              <a:rPr lang="en-US" dirty="0" smtClean="0">
                <a:ea typeface="Calibri"/>
                <a:cs typeface="Times New Roman"/>
              </a:rPr>
              <a:t> и </a:t>
            </a:r>
            <a:r>
              <a:rPr lang="en-US" dirty="0" err="1" smtClean="0">
                <a:ea typeface="Calibri"/>
                <a:cs typeface="Times New Roman"/>
              </a:rPr>
              <a:t>максималну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концентрацију</a:t>
            </a:r>
            <a:r>
              <a:rPr lang="en-US" dirty="0" smtClean="0">
                <a:ea typeface="Calibri"/>
                <a:cs typeface="Times New Roman"/>
              </a:rPr>
              <a:t> у </a:t>
            </a:r>
            <a:r>
              <a:rPr lang="en-US" dirty="0" err="1" smtClean="0">
                <a:ea typeface="Calibri"/>
                <a:cs typeface="Times New Roman"/>
              </a:rPr>
              <a:t>системској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циркулацији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након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примене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постижу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за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око</a:t>
            </a:r>
            <a:r>
              <a:rPr lang="en-US" dirty="0" smtClean="0">
                <a:ea typeface="Calibri"/>
                <a:cs typeface="Times New Roman"/>
              </a:rPr>
              <a:t> 30 </a:t>
            </a:r>
            <a:r>
              <a:rPr lang="en-US" dirty="0" err="1" smtClean="0">
                <a:ea typeface="Calibri"/>
                <a:cs typeface="Times New Roman"/>
              </a:rPr>
              <a:t>минута</a:t>
            </a:r>
            <a:r>
              <a:rPr lang="en-US" dirty="0" smtClean="0">
                <a:ea typeface="Calibri"/>
                <a:cs typeface="Times New Roman"/>
              </a:rPr>
              <a:t> (</a:t>
            </a:r>
            <a:r>
              <a:rPr lang="en-US" dirty="0" err="1" smtClean="0">
                <a:ea typeface="Calibri"/>
                <a:cs typeface="Times New Roman"/>
              </a:rPr>
              <a:t>кеторолак</a:t>
            </a:r>
            <a:r>
              <a:rPr lang="en-US" dirty="0" smtClean="0">
                <a:ea typeface="Calibri"/>
                <a:cs typeface="Times New Roman"/>
              </a:rPr>
              <a:t>, </a:t>
            </a:r>
            <a:r>
              <a:rPr lang="en-US" dirty="0" err="1" smtClean="0">
                <a:ea typeface="Calibri"/>
                <a:cs typeface="Times New Roman"/>
              </a:rPr>
              <a:t>нимесулид</a:t>
            </a:r>
            <a:r>
              <a:rPr lang="en-US" dirty="0" smtClean="0">
                <a:ea typeface="Calibri"/>
                <a:cs typeface="Times New Roman"/>
              </a:rPr>
              <a:t>, </a:t>
            </a:r>
            <a:r>
              <a:rPr lang="en-US" dirty="0" err="1" smtClean="0">
                <a:ea typeface="Calibri"/>
                <a:cs typeface="Times New Roman"/>
              </a:rPr>
              <a:t>кетопрофен</a:t>
            </a:r>
            <a:r>
              <a:rPr lang="en-US" dirty="0" smtClean="0">
                <a:ea typeface="Calibri"/>
                <a:cs typeface="Times New Roman"/>
              </a:rPr>
              <a:t>) </a:t>
            </a:r>
            <a:r>
              <a:rPr lang="en-US" dirty="0" err="1" smtClean="0">
                <a:ea typeface="Calibri"/>
                <a:cs typeface="Times New Roman"/>
              </a:rPr>
              <a:t>до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неколико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сати</a:t>
            </a:r>
            <a:r>
              <a:rPr lang="en-US" dirty="0" smtClean="0">
                <a:ea typeface="Calibri"/>
                <a:cs typeface="Times New Roman"/>
              </a:rPr>
              <a:t> (</a:t>
            </a:r>
            <a:r>
              <a:rPr lang="en-US" dirty="0" err="1" smtClean="0">
                <a:ea typeface="Calibri"/>
                <a:cs typeface="Times New Roman"/>
              </a:rPr>
              <a:t>диклофенак</a:t>
            </a:r>
            <a:r>
              <a:rPr lang="en-US" dirty="0" smtClean="0">
                <a:ea typeface="Calibri"/>
                <a:cs typeface="Times New Roman"/>
              </a:rPr>
              <a:t>, </a:t>
            </a:r>
            <a:r>
              <a:rPr lang="en-US" dirty="0" err="1" smtClean="0">
                <a:ea typeface="Calibri"/>
                <a:cs typeface="Times New Roman"/>
              </a:rPr>
              <a:t>напроксен</a:t>
            </a:r>
            <a:r>
              <a:rPr lang="en-US" dirty="0" smtClean="0">
                <a:ea typeface="Calibri"/>
                <a:cs typeface="Times New Roman"/>
              </a:rPr>
              <a:t> и </a:t>
            </a:r>
            <a:r>
              <a:rPr lang="en-US" dirty="0" err="1" smtClean="0">
                <a:ea typeface="Calibri"/>
                <a:cs typeface="Times New Roman"/>
              </a:rPr>
              <a:t>пироксикам</a:t>
            </a:r>
            <a:r>
              <a:rPr lang="en-US" dirty="0" smtClean="0">
                <a:ea typeface="Calibri"/>
                <a:cs typeface="Times New Roman"/>
              </a:rPr>
              <a:t>). </a:t>
            </a:r>
            <a:endParaRPr lang="sr-Cyrl-RS" dirty="0" smtClean="0">
              <a:ea typeface="Calibri"/>
              <a:cs typeface="Times New Roman"/>
            </a:endParaRPr>
          </a:p>
          <a:p>
            <a:pPr lvl="2"/>
            <a:r>
              <a:rPr lang="en-US" dirty="0" err="1" smtClean="0">
                <a:ea typeface="Calibri"/>
                <a:cs typeface="Times New Roman"/>
              </a:rPr>
              <a:t>Орална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биорасположивост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је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код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неких</a:t>
            </a:r>
            <a:r>
              <a:rPr lang="en-US" dirty="0" smtClean="0">
                <a:ea typeface="Calibri"/>
                <a:cs typeface="Times New Roman"/>
              </a:rPr>
              <a:t> НСАИЛ </a:t>
            </a:r>
            <a:r>
              <a:rPr lang="en-US" dirty="0" err="1" smtClean="0">
                <a:ea typeface="Calibri"/>
                <a:cs typeface="Times New Roman"/>
              </a:rPr>
              <a:t>слична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ректалној</a:t>
            </a:r>
            <a:r>
              <a:rPr lang="en-US" dirty="0" smtClean="0">
                <a:ea typeface="Calibri"/>
                <a:cs typeface="Times New Roman"/>
              </a:rPr>
              <a:t> (</a:t>
            </a:r>
            <a:r>
              <a:rPr lang="en-US" dirty="0" err="1" smtClean="0">
                <a:ea typeface="Calibri"/>
                <a:cs typeface="Times New Roman"/>
              </a:rPr>
              <a:t>кеторолак</a:t>
            </a:r>
            <a:r>
              <a:rPr lang="en-US" dirty="0" smtClean="0">
                <a:ea typeface="Calibri"/>
                <a:cs typeface="Times New Roman"/>
              </a:rPr>
              <a:t>) </a:t>
            </a:r>
            <a:r>
              <a:rPr lang="en-US" dirty="0" err="1" smtClean="0">
                <a:ea typeface="Calibri"/>
                <a:cs typeface="Times New Roman"/>
              </a:rPr>
              <a:t>односно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интрамускуларној</a:t>
            </a:r>
            <a:r>
              <a:rPr lang="en-US" dirty="0" smtClean="0">
                <a:ea typeface="Calibri"/>
                <a:cs typeface="Times New Roman"/>
              </a:rPr>
              <a:t> (</a:t>
            </a:r>
            <a:r>
              <a:rPr lang="en-US" dirty="0" err="1" smtClean="0">
                <a:ea typeface="Calibri"/>
                <a:cs typeface="Times New Roman"/>
              </a:rPr>
              <a:t>пироксикам</a:t>
            </a:r>
            <a:r>
              <a:rPr lang="en-US" dirty="0" smtClean="0">
                <a:ea typeface="Calibri"/>
                <a:cs typeface="Times New Roman"/>
              </a:rPr>
              <a:t>), </a:t>
            </a:r>
            <a:r>
              <a:rPr lang="en-US" dirty="0" err="1" smtClean="0">
                <a:ea typeface="Calibri"/>
                <a:cs typeface="Times New Roman"/>
              </a:rPr>
              <a:t>док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је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код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неких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смањена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услед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метаболизма</a:t>
            </a:r>
            <a:r>
              <a:rPr lang="en-US" dirty="0" smtClean="0">
                <a:ea typeface="Calibri"/>
                <a:cs typeface="Times New Roman"/>
              </a:rPr>
              <a:t> у </a:t>
            </a:r>
            <a:r>
              <a:rPr lang="en-US" dirty="0" err="1" smtClean="0">
                <a:ea typeface="Calibri"/>
                <a:cs typeface="Times New Roman"/>
              </a:rPr>
              <a:t>зиду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црева</a:t>
            </a:r>
            <a:r>
              <a:rPr lang="en-US" dirty="0" smtClean="0">
                <a:ea typeface="Calibri"/>
                <a:cs typeface="Times New Roman"/>
              </a:rPr>
              <a:t> (</a:t>
            </a:r>
            <a:r>
              <a:rPr lang="en-US" dirty="0" err="1" smtClean="0">
                <a:ea typeface="Calibri"/>
                <a:cs typeface="Times New Roman"/>
              </a:rPr>
              <a:t>ацетилсалицилна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киселина</a:t>
            </a:r>
            <a:r>
              <a:rPr lang="en-US" dirty="0" smtClean="0">
                <a:ea typeface="Calibri"/>
                <a:cs typeface="Times New Roman"/>
              </a:rPr>
              <a:t>, </a:t>
            </a:r>
            <a:r>
              <a:rPr lang="en-US" dirty="0" err="1" smtClean="0">
                <a:ea typeface="Calibri"/>
                <a:cs typeface="Times New Roman"/>
              </a:rPr>
              <a:t>метамизол-натријум</a:t>
            </a:r>
            <a:r>
              <a:rPr lang="en-US" dirty="0" smtClean="0">
                <a:ea typeface="Calibri"/>
                <a:cs typeface="Times New Roman"/>
              </a:rPr>
              <a:t>), </a:t>
            </a:r>
            <a:r>
              <a:rPr lang="en-US" dirty="0" err="1" smtClean="0">
                <a:ea typeface="Calibri"/>
                <a:cs typeface="Times New Roman"/>
              </a:rPr>
              <a:t>израженог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метаболизма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првог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пролаза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кроз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јетру</a:t>
            </a:r>
            <a:r>
              <a:rPr lang="en-US" dirty="0" smtClean="0">
                <a:ea typeface="Calibri"/>
                <a:cs typeface="Times New Roman"/>
              </a:rPr>
              <a:t> (</a:t>
            </a:r>
            <a:r>
              <a:rPr lang="en-US" dirty="0" err="1" smtClean="0">
                <a:ea typeface="Calibri"/>
                <a:cs typeface="Times New Roman"/>
              </a:rPr>
              <a:t>диклофенак</a:t>
            </a:r>
            <a:r>
              <a:rPr lang="en-US" dirty="0" smtClean="0">
                <a:ea typeface="Calibri"/>
                <a:cs typeface="Times New Roman"/>
              </a:rPr>
              <a:t>), </a:t>
            </a:r>
            <a:r>
              <a:rPr lang="en-US" dirty="0" err="1" smtClean="0">
                <a:ea typeface="Calibri"/>
                <a:cs typeface="Times New Roman"/>
              </a:rPr>
              <a:t>или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присуства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хране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или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антацида</a:t>
            </a:r>
            <a:r>
              <a:rPr lang="en-US" dirty="0" smtClean="0">
                <a:ea typeface="Calibri"/>
                <a:cs typeface="Times New Roman"/>
              </a:rPr>
              <a:t> у </a:t>
            </a:r>
            <a:r>
              <a:rPr lang="en-US" dirty="0" err="1" smtClean="0">
                <a:ea typeface="Calibri"/>
                <a:cs typeface="Times New Roman"/>
              </a:rPr>
              <a:t>желуцу</a:t>
            </a:r>
            <a:r>
              <a:rPr lang="en-US" dirty="0" smtClean="0">
                <a:ea typeface="Calibri"/>
                <a:cs typeface="Times New Roman"/>
              </a:rPr>
              <a:t> (</a:t>
            </a:r>
            <a:r>
              <a:rPr lang="en-US" dirty="0" err="1" smtClean="0">
                <a:ea typeface="Calibri"/>
                <a:cs typeface="Times New Roman"/>
              </a:rPr>
              <a:t>индометацин</a:t>
            </a:r>
            <a:r>
              <a:rPr lang="en-US" dirty="0" smtClean="0">
                <a:ea typeface="Calibri"/>
                <a:cs typeface="Times New Roman"/>
              </a:rPr>
              <a:t>)</a:t>
            </a:r>
            <a:endParaRPr lang="sr-Cyrl-RS" dirty="0" smtClean="0">
              <a:ea typeface="Calibri"/>
              <a:cs typeface="Times New Roman"/>
            </a:endParaRPr>
          </a:p>
          <a:p>
            <a:r>
              <a:rPr lang="en-US" dirty="0" err="1" smtClean="0">
                <a:ea typeface="Calibri"/>
                <a:cs typeface="Times New Roman"/>
              </a:rPr>
              <a:t>Парацетамол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endParaRPr lang="sr-Cyrl-RS" dirty="0" smtClean="0">
              <a:ea typeface="Calibri"/>
              <a:cs typeface="Times New Roman"/>
            </a:endParaRPr>
          </a:p>
          <a:p>
            <a:pPr lvl="1"/>
            <a:r>
              <a:rPr lang="en-US" dirty="0" err="1" smtClean="0">
                <a:ea typeface="Calibri"/>
                <a:cs typeface="Times New Roman"/>
              </a:rPr>
              <a:t>одлично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sr-Cyrl-RS" dirty="0" smtClean="0">
                <a:ea typeface="Calibri"/>
                <a:cs typeface="Times New Roman"/>
              </a:rPr>
              <a:t>се </a:t>
            </a:r>
            <a:r>
              <a:rPr lang="en-US" dirty="0" err="1" smtClean="0">
                <a:ea typeface="Calibri"/>
                <a:cs typeface="Times New Roman"/>
              </a:rPr>
              <a:t>апсорбује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после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оралне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примене</a:t>
            </a:r>
            <a:r>
              <a:rPr lang="en-US" dirty="0" smtClean="0">
                <a:ea typeface="Calibri"/>
                <a:cs typeface="Times New Roman"/>
              </a:rPr>
              <a:t> и </a:t>
            </a:r>
            <a:r>
              <a:rPr lang="en-US" dirty="0" err="1" smtClean="0">
                <a:ea typeface="Calibri"/>
                <a:cs typeface="Times New Roman"/>
              </a:rPr>
              <a:t>максималну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концентрацију</a:t>
            </a:r>
            <a:r>
              <a:rPr lang="en-US" dirty="0" smtClean="0">
                <a:ea typeface="Calibri"/>
                <a:cs typeface="Times New Roman"/>
              </a:rPr>
              <a:t> у </a:t>
            </a:r>
            <a:r>
              <a:rPr lang="en-US" dirty="0" err="1" smtClean="0">
                <a:ea typeface="Calibri"/>
                <a:cs typeface="Times New Roman"/>
              </a:rPr>
              <a:t>крви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постиже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r>
              <a:rPr lang="en-US" dirty="0" err="1" smtClean="0">
                <a:ea typeface="Calibri"/>
                <a:cs typeface="Times New Roman"/>
              </a:rPr>
              <a:t>након</a:t>
            </a:r>
            <a:r>
              <a:rPr lang="en-US" dirty="0" smtClean="0">
                <a:ea typeface="Calibri"/>
                <a:cs typeface="Times New Roman"/>
              </a:rPr>
              <a:t> 30 </a:t>
            </a:r>
            <a:r>
              <a:rPr lang="en-US" dirty="0" err="1" smtClean="0">
                <a:ea typeface="Calibri"/>
                <a:cs typeface="Times New Roman"/>
              </a:rPr>
              <a:t>до</a:t>
            </a:r>
            <a:r>
              <a:rPr lang="en-US" dirty="0" smtClean="0">
                <a:ea typeface="Calibri"/>
                <a:cs typeface="Times New Roman"/>
              </a:rPr>
              <a:t> 60 </a:t>
            </a:r>
            <a:r>
              <a:rPr lang="en-US" dirty="0" err="1" smtClean="0">
                <a:ea typeface="Calibri"/>
                <a:cs typeface="Times New Roman"/>
              </a:rPr>
              <a:t>минута</a:t>
            </a:r>
            <a:endParaRPr lang="sr-Cyrl-R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НСАИЛ и парацетамол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</a:t>
            </a:r>
            <a:r>
              <a:rPr lang="sr-Cyrl-RS" dirty="0" smtClean="0"/>
              <a:t>фармакокинетика: дистрибуција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>
                <a:ea typeface="Calibri"/>
                <a:cs typeface="Times New Roman"/>
              </a:rPr>
              <a:t>НСАИЛ </a:t>
            </a:r>
            <a:endParaRPr lang="sr-Cyrl-RS" dirty="0" smtClean="0">
              <a:ea typeface="Calibri"/>
              <a:cs typeface="Times New Roman"/>
            </a:endParaRPr>
          </a:p>
          <a:p>
            <a:pPr lvl="1"/>
            <a:r>
              <a:rPr lang="en-US" dirty="0" smtClean="0"/>
              <a:t>у </a:t>
            </a:r>
            <a:r>
              <a:rPr lang="en-US" dirty="0" err="1" smtClean="0"/>
              <a:t>великој</a:t>
            </a:r>
            <a:r>
              <a:rPr lang="en-US" dirty="0" smtClean="0"/>
              <a:t> </a:t>
            </a:r>
            <a:r>
              <a:rPr lang="en-US" dirty="0" err="1" smtClean="0"/>
              <a:t>мери</a:t>
            </a:r>
            <a:r>
              <a:rPr lang="en-US" dirty="0" smtClean="0"/>
              <a:t> </a:t>
            </a:r>
            <a:r>
              <a:rPr lang="en-US" dirty="0" err="1" smtClean="0"/>
              <a:t>везују</a:t>
            </a:r>
            <a:r>
              <a:rPr lang="en-US" dirty="0" smtClean="0"/>
              <a:t> </a:t>
            </a:r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протеине</a:t>
            </a:r>
            <a:r>
              <a:rPr lang="en-US" dirty="0" smtClean="0"/>
              <a:t> </a:t>
            </a:r>
            <a:r>
              <a:rPr lang="en-US" dirty="0" err="1" smtClean="0"/>
              <a:t>плазме</a:t>
            </a:r>
            <a:r>
              <a:rPr lang="en-US" dirty="0" smtClean="0"/>
              <a:t> (</a:t>
            </a:r>
            <a:r>
              <a:rPr lang="en-US" dirty="0" err="1" smtClean="0"/>
              <a:t>од</a:t>
            </a:r>
            <a:r>
              <a:rPr lang="en-US" dirty="0" smtClean="0"/>
              <a:t> 80%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ацетилсалицилне</a:t>
            </a:r>
            <a:r>
              <a:rPr lang="en-US" dirty="0" smtClean="0"/>
              <a:t> </a:t>
            </a:r>
            <a:r>
              <a:rPr lang="en-US" dirty="0" err="1" smtClean="0"/>
              <a:t>киселине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преко</a:t>
            </a:r>
            <a:r>
              <a:rPr lang="en-US" dirty="0" smtClean="0"/>
              <a:t> 99%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диклофенака</a:t>
            </a:r>
            <a:r>
              <a:rPr lang="en-US" dirty="0" smtClean="0"/>
              <a:t>, </a:t>
            </a:r>
            <a:r>
              <a:rPr lang="en-US" dirty="0" err="1" smtClean="0"/>
              <a:t>кеторолака</a:t>
            </a:r>
            <a:r>
              <a:rPr lang="en-US" dirty="0" smtClean="0"/>
              <a:t>, </a:t>
            </a:r>
            <a:r>
              <a:rPr lang="en-US" dirty="0" err="1" smtClean="0"/>
              <a:t>индометацина</a:t>
            </a:r>
            <a:r>
              <a:rPr lang="en-US" dirty="0" smtClean="0"/>
              <a:t>, </a:t>
            </a:r>
            <a:r>
              <a:rPr lang="en-US" dirty="0" err="1" smtClean="0"/>
              <a:t>ибупрофена</a:t>
            </a:r>
            <a:r>
              <a:rPr lang="en-US" dirty="0" smtClean="0"/>
              <a:t>, </a:t>
            </a:r>
            <a:r>
              <a:rPr lang="en-US" dirty="0" err="1" smtClean="0"/>
              <a:t>напроксена</a:t>
            </a:r>
            <a:r>
              <a:rPr lang="en-US" dirty="0" smtClean="0"/>
              <a:t>, </a:t>
            </a:r>
            <a:r>
              <a:rPr lang="en-US" dirty="0" err="1" smtClean="0"/>
              <a:t>кетопрофена</a:t>
            </a:r>
            <a:r>
              <a:rPr lang="en-US" dirty="0" smtClean="0"/>
              <a:t> и </a:t>
            </a:r>
            <a:r>
              <a:rPr lang="en-US" dirty="0" err="1" smtClean="0"/>
              <a:t>пироксикама</a:t>
            </a:r>
            <a:r>
              <a:rPr lang="en-US" dirty="0" smtClean="0"/>
              <a:t>)</a:t>
            </a:r>
            <a:endParaRPr lang="sr-Cyrl-RS" dirty="0" smtClean="0"/>
          </a:p>
          <a:p>
            <a:pPr lvl="2"/>
            <a:r>
              <a:rPr lang="sr-Cyrl-RS" dirty="0" smtClean="0"/>
              <a:t>изузетак </a:t>
            </a:r>
            <a:r>
              <a:rPr lang="en-US" dirty="0" err="1" smtClean="0"/>
              <a:t>метамизол-натријум</a:t>
            </a:r>
            <a:endParaRPr lang="sr-Cyrl-RS" dirty="0" smtClean="0"/>
          </a:p>
          <a:p>
            <a:pPr lvl="1"/>
            <a:r>
              <a:rPr lang="sr-Cyrl-RS" dirty="0" smtClean="0"/>
              <a:t>д</a:t>
            </a:r>
            <a:r>
              <a:rPr lang="en-US" dirty="0" err="1" smtClean="0"/>
              <a:t>обро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дистрибуирају</a:t>
            </a:r>
            <a:r>
              <a:rPr lang="en-US" dirty="0" smtClean="0"/>
              <a:t> у </a:t>
            </a:r>
            <a:r>
              <a:rPr lang="en-US" dirty="0" err="1" smtClean="0"/>
              <a:t>све</a:t>
            </a:r>
            <a:r>
              <a:rPr lang="en-US" dirty="0" smtClean="0"/>
              <a:t> </a:t>
            </a:r>
            <a:r>
              <a:rPr lang="en-US" dirty="0" err="1" smtClean="0"/>
              <a:t>одељке</a:t>
            </a:r>
            <a:r>
              <a:rPr lang="en-US" dirty="0" smtClean="0"/>
              <a:t> </a:t>
            </a:r>
            <a:r>
              <a:rPr lang="en-US" dirty="0" err="1" smtClean="0"/>
              <a:t>организма</a:t>
            </a:r>
            <a:r>
              <a:rPr lang="en-US" dirty="0" smtClean="0"/>
              <a:t> (</a:t>
            </a:r>
            <a:r>
              <a:rPr lang="en-US" dirty="0" err="1" smtClean="0"/>
              <a:t>волумен</a:t>
            </a:r>
            <a:r>
              <a:rPr lang="en-US" dirty="0" smtClean="0"/>
              <a:t> </a:t>
            </a:r>
            <a:r>
              <a:rPr lang="en-US" dirty="0" err="1" smtClean="0"/>
              <a:t>дистрибуције</a:t>
            </a:r>
            <a:r>
              <a:rPr lang="en-US" dirty="0" smtClean="0"/>
              <a:t> </a:t>
            </a:r>
            <a:r>
              <a:rPr lang="en-US" dirty="0" err="1" smtClean="0"/>
              <a:t>ацетилсалицилне</a:t>
            </a:r>
            <a:r>
              <a:rPr lang="en-US" dirty="0" smtClean="0"/>
              <a:t> </a:t>
            </a:r>
            <a:r>
              <a:rPr lang="en-US" dirty="0" err="1" smtClean="0"/>
              <a:t>киселине</a:t>
            </a:r>
            <a:r>
              <a:rPr lang="en-US" dirty="0" smtClean="0"/>
              <a:t> </a:t>
            </a:r>
            <a:r>
              <a:rPr lang="en-US" dirty="0" err="1" smtClean="0"/>
              <a:t>износи</a:t>
            </a:r>
            <a:r>
              <a:rPr lang="en-US" dirty="0" smtClean="0"/>
              <a:t> 170 </a:t>
            </a:r>
            <a:r>
              <a:rPr lang="en-US" dirty="0" err="1" smtClean="0"/>
              <a:t>мл</a:t>
            </a:r>
            <a:r>
              <a:rPr lang="en-US" dirty="0" smtClean="0"/>
              <a:t>/</a:t>
            </a:r>
            <a:r>
              <a:rPr lang="en-US" dirty="0" err="1" smtClean="0"/>
              <a:t>кг</a:t>
            </a:r>
            <a:r>
              <a:rPr lang="en-US" dirty="0" smtClean="0"/>
              <a:t>)</a:t>
            </a:r>
            <a:endParaRPr lang="sr-Cyrl-RS" dirty="0" smtClean="0"/>
          </a:p>
          <a:p>
            <a:pPr lvl="2"/>
            <a:r>
              <a:rPr lang="sr-Cyrl-RS" dirty="0" smtClean="0"/>
              <a:t>изузетак </a:t>
            </a:r>
            <a:r>
              <a:rPr lang="en-US" dirty="0" err="1" smtClean="0"/>
              <a:t>кеторолак</a:t>
            </a:r>
            <a:r>
              <a:rPr lang="sr-Cyrl-RS" dirty="0" smtClean="0"/>
              <a:t> - </a:t>
            </a:r>
            <a:r>
              <a:rPr lang="en-US" dirty="0" err="1" smtClean="0"/>
              <a:t>не</a:t>
            </a:r>
            <a:r>
              <a:rPr lang="en-US" dirty="0" smtClean="0"/>
              <a:t> </a:t>
            </a:r>
            <a:r>
              <a:rPr lang="en-US" dirty="0" err="1" smtClean="0"/>
              <a:t>пролази</a:t>
            </a:r>
            <a:r>
              <a:rPr lang="en-US" dirty="0" smtClean="0"/>
              <a:t> </a:t>
            </a:r>
            <a:r>
              <a:rPr lang="en-US" dirty="0" err="1" smtClean="0"/>
              <a:t>хематоенцефалну</a:t>
            </a:r>
            <a:r>
              <a:rPr lang="en-US" dirty="0" smtClean="0"/>
              <a:t> </a:t>
            </a:r>
            <a:r>
              <a:rPr lang="en-US" dirty="0" err="1" smtClean="0"/>
              <a:t>баријеру</a:t>
            </a:r>
            <a:endParaRPr lang="sr-Cyrl-RS" dirty="0" smtClean="0">
              <a:ea typeface="Calibri"/>
              <a:cs typeface="Times New Roman"/>
            </a:endParaRPr>
          </a:p>
          <a:p>
            <a:r>
              <a:rPr lang="en-US" dirty="0" err="1" smtClean="0">
                <a:ea typeface="Calibri"/>
                <a:cs typeface="Times New Roman"/>
              </a:rPr>
              <a:t>Парацетамол</a:t>
            </a:r>
            <a:r>
              <a:rPr lang="en-US" dirty="0" smtClean="0">
                <a:ea typeface="Calibri"/>
                <a:cs typeface="Times New Roman"/>
              </a:rPr>
              <a:t> </a:t>
            </a:r>
            <a:endParaRPr lang="sr-Cyrl-RS" dirty="0" smtClean="0">
              <a:ea typeface="Calibri"/>
              <a:cs typeface="Times New Roman"/>
            </a:endParaRPr>
          </a:p>
          <a:p>
            <a:pPr lvl="1"/>
            <a:r>
              <a:rPr lang="en-US" dirty="0" err="1" smtClean="0"/>
              <a:t>парацетамол</a:t>
            </a:r>
            <a:r>
              <a:rPr lang="en-US" dirty="0" smtClean="0"/>
              <a:t>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слабо</a:t>
            </a:r>
            <a:r>
              <a:rPr lang="en-US" dirty="0" smtClean="0"/>
              <a:t> </a:t>
            </a:r>
            <a:r>
              <a:rPr lang="en-US" dirty="0" err="1" smtClean="0"/>
              <a:t>везује</a:t>
            </a:r>
            <a:r>
              <a:rPr lang="en-US" dirty="0" smtClean="0"/>
              <a:t> </a:t>
            </a:r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протеине</a:t>
            </a:r>
            <a:r>
              <a:rPr lang="en-US" dirty="0" smtClean="0"/>
              <a:t> </a:t>
            </a:r>
            <a:r>
              <a:rPr lang="en-US" dirty="0" err="1" smtClean="0"/>
              <a:t>плазме</a:t>
            </a:r>
            <a:endParaRPr lang="sr-Cyrl-RS" dirty="0" smtClean="0"/>
          </a:p>
          <a:p>
            <a:pPr lvl="1"/>
            <a:r>
              <a:rPr lang="sr-Cyrl-RS" dirty="0" smtClean="0">
                <a:ea typeface="Calibri"/>
                <a:cs typeface="Times New Roman"/>
              </a:rPr>
              <a:t>добро се дистрибуира у све одељке организма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ueprint">
  <a:themeElements>
    <a:clrScheme name="Blueprint 8">
      <a:dk1>
        <a:srgbClr val="003D62"/>
      </a:dk1>
      <a:lt1>
        <a:srgbClr val="FFFFFF"/>
      </a:lt1>
      <a:dk2>
        <a:srgbClr val="006699"/>
      </a:dk2>
      <a:lt2>
        <a:srgbClr val="C8D1DA"/>
      </a:lt2>
      <a:accent1>
        <a:srgbClr val="9AC0EA"/>
      </a:accent1>
      <a:accent2>
        <a:srgbClr val="80C3C8"/>
      </a:accent2>
      <a:accent3>
        <a:srgbClr val="FFFFFF"/>
      </a:accent3>
      <a:accent4>
        <a:srgbClr val="003353"/>
      </a:accent4>
      <a:accent5>
        <a:srgbClr val="CADCF3"/>
      </a:accent5>
      <a:accent6>
        <a:srgbClr val="73B0B5"/>
      </a:accent6>
      <a:hlink>
        <a:srgbClr val="81ABCB"/>
      </a:hlink>
      <a:folHlink>
        <a:srgbClr val="B6CBD6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9525" cap="flat" cmpd="sng" algn="ctr">
          <a:solidFill>
            <a:srgbClr val="333333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ea typeface="新細明體" pitchFamily="18" charset="-12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solidFill>
            <a:srgbClr val="333333"/>
          </a:solidFill>
          <a:prstDash val="dash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TW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ea typeface="新細明體" pitchFamily="18" charset="-120"/>
          </a:defRPr>
        </a:defPPr>
      </a:lstStyle>
    </a:lnDef>
  </a:objectDefaults>
  <a:extraClrSchemeLst>
    <a:extraClrScheme>
      <a:clrScheme name="Blueprint 1">
        <a:dk1>
          <a:srgbClr val="000000"/>
        </a:dk1>
        <a:lt1>
          <a:srgbClr val="FFFFFF"/>
        </a:lt1>
        <a:dk2>
          <a:srgbClr val="40458C"/>
        </a:dk2>
        <a:lt2>
          <a:srgbClr val="FFFFCC"/>
        </a:lt2>
        <a:accent1>
          <a:srgbClr val="8D8DB3"/>
        </a:accent1>
        <a:accent2>
          <a:srgbClr val="B2B2B2"/>
        </a:accent2>
        <a:accent3>
          <a:srgbClr val="AFB0C5"/>
        </a:accent3>
        <a:accent4>
          <a:srgbClr val="DADADA"/>
        </a:accent4>
        <a:accent5>
          <a:srgbClr val="C5C5D6"/>
        </a:accent5>
        <a:accent6>
          <a:srgbClr val="A1A1A1"/>
        </a:accent6>
        <a:hlink>
          <a:srgbClr val="6F89F7"/>
        </a:hlink>
        <a:folHlink>
          <a:srgbClr val="4F56A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2">
        <a:dk1>
          <a:srgbClr val="40458C"/>
        </a:dk1>
        <a:lt1>
          <a:srgbClr val="FFFFFF"/>
        </a:lt1>
        <a:dk2>
          <a:srgbClr val="660066"/>
        </a:dk2>
        <a:lt2>
          <a:srgbClr val="B7C1EB"/>
        </a:lt2>
        <a:accent1>
          <a:srgbClr val="ECD882"/>
        </a:accent1>
        <a:accent2>
          <a:srgbClr val="B2B2B2"/>
        </a:accent2>
        <a:accent3>
          <a:srgbClr val="FFFFFF"/>
        </a:accent3>
        <a:accent4>
          <a:srgbClr val="353A77"/>
        </a:accent4>
        <a:accent5>
          <a:srgbClr val="F4E9C1"/>
        </a:accent5>
        <a:accent6>
          <a:srgbClr val="A1A1A1"/>
        </a:accent6>
        <a:hlink>
          <a:srgbClr val="6F89F7"/>
        </a:hlink>
        <a:folHlink>
          <a:srgbClr val="CFDBF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print 3">
        <a:dk1>
          <a:srgbClr val="000000"/>
        </a:dk1>
        <a:lt1>
          <a:srgbClr val="FFFFFF"/>
        </a:lt1>
        <a:dk2>
          <a:srgbClr val="4D4D4D"/>
        </a:dk2>
        <a:lt2>
          <a:srgbClr val="B2B2B2"/>
        </a:lt2>
        <a:accent1>
          <a:srgbClr val="969696"/>
        </a:accent1>
        <a:accent2>
          <a:srgbClr val="EAEAEA"/>
        </a:accent2>
        <a:accent3>
          <a:srgbClr val="FFFFFF"/>
        </a:accent3>
        <a:accent4>
          <a:srgbClr val="000000"/>
        </a:accent4>
        <a:accent5>
          <a:srgbClr val="C9C9C9"/>
        </a:accent5>
        <a:accent6>
          <a:srgbClr val="D4D4D4"/>
        </a:accent6>
        <a:hlink>
          <a:srgbClr val="777777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print 4">
        <a:dk1>
          <a:srgbClr val="333300"/>
        </a:dk1>
        <a:lt1>
          <a:srgbClr val="FFFFFF"/>
        </a:lt1>
        <a:dk2>
          <a:srgbClr val="663300"/>
        </a:dk2>
        <a:lt2>
          <a:srgbClr val="B2B2B2"/>
        </a:lt2>
        <a:accent1>
          <a:srgbClr val="DDC6A7"/>
        </a:accent1>
        <a:accent2>
          <a:srgbClr val="D9C167"/>
        </a:accent2>
        <a:accent3>
          <a:srgbClr val="FFFFFF"/>
        </a:accent3>
        <a:accent4>
          <a:srgbClr val="2A2A00"/>
        </a:accent4>
        <a:accent5>
          <a:srgbClr val="EBDFD0"/>
        </a:accent5>
        <a:accent6>
          <a:srgbClr val="C4AF5D"/>
        </a:accent6>
        <a:hlink>
          <a:srgbClr val="8A7A66"/>
        </a:hlink>
        <a:folHlink>
          <a:srgbClr val="C0AE9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print 5">
        <a:dk1>
          <a:srgbClr val="000000"/>
        </a:dk1>
        <a:lt1>
          <a:srgbClr val="FFFFFF"/>
        </a:lt1>
        <a:dk2>
          <a:srgbClr val="003366"/>
        </a:dk2>
        <a:lt2>
          <a:srgbClr val="CCFFCC"/>
        </a:lt2>
        <a:accent1>
          <a:srgbClr val="006699"/>
        </a:accent1>
        <a:accent2>
          <a:srgbClr val="009999"/>
        </a:accent2>
        <a:accent3>
          <a:srgbClr val="AAADB8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99CC"/>
        </a:hlink>
        <a:folHlink>
          <a:srgbClr val="0045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6">
        <a:dk1>
          <a:srgbClr val="000000"/>
        </a:dk1>
        <a:lt1>
          <a:srgbClr val="FFFFFF"/>
        </a:lt1>
        <a:dk2>
          <a:srgbClr val="004A48"/>
        </a:dk2>
        <a:lt2>
          <a:srgbClr val="33CCCC"/>
        </a:lt2>
        <a:accent1>
          <a:srgbClr val="006699"/>
        </a:accent1>
        <a:accent2>
          <a:srgbClr val="009999"/>
        </a:accent2>
        <a:accent3>
          <a:srgbClr val="AAB1B1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CC99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7">
        <a:dk1>
          <a:srgbClr val="000000"/>
        </a:dk1>
        <a:lt1>
          <a:srgbClr val="FFFFFF"/>
        </a:lt1>
        <a:dk2>
          <a:srgbClr val="333300"/>
        </a:dk2>
        <a:lt2>
          <a:srgbClr val="FFFFCC"/>
        </a:lt2>
        <a:accent1>
          <a:srgbClr val="CC9900"/>
        </a:accent1>
        <a:accent2>
          <a:srgbClr val="CC6600"/>
        </a:accent2>
        <a:accent3>
          <a:srgbClr val="ADAD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808000"/>
        </a:hlink>
        <a:folHlink>
          <a:srgbClr val="525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8">
        <a:dk1>
          <a:srgbClr val="003D62"/>
        </a:dk1>
        <a:lt1>
          <a:srgbClr val="FFFFFF"/>
        </a:lt1>
        <a:dk2>
          <a:srgbClr val="006699"/>
        </a:dk2>
        <a:lt2>
          <a:srgbClr val="C8D1DA"/>
        </a:lt2>
        <a:accent1>
          <a:srgbClr val="9AC0EA"/>
        </a:accent1>
        <a:accent2>
          <a:srgbClr val="80C3C8"/>
        </a:accent2>
        <a:accent3>
          <a:srgbClr val="FFFFFF"/>
        </a:accent3>
        <a:accent4>
          <a:srgbClr val="003353"/>
        </a:accent4>
        <a:accent5>
          <a:srgbClr val="CADCF3"/>
        </a:accent5>
        <a:accent6>
          <a:srgbClr val="73B0B5"/>
        </a:accent6>
        <a:hlink>
          <a:srgbClr val="81ABCB"/>
        </a:hlink>
        <a:folHlink>
          <a:srgbClr val="B6CBD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854</TotalTime>
  <Words>1505</Words>
  <Application>Microsoft Office PowerPoint</Application>
  <PresentationFormat>On-screen Show (4:3)</PresentationFormat>
  <Paragraphs>207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Blueprint</vt:lpstr>
      <vt:lpstr>МЕДИЦИНА БОЛА  НЕСТЕРОИДНИ АНТИ-ИНФЛАМАТОРНИ ЛЕКОВИ И ПАРАЦЕТАМОЛ У ТЕРАПИЈИ БОЛА - предавање -</vt:lpstr>
      <vt:lpstr>НСАИЛ и парацетамол - фармаколошки ефекти -</vt:lpstr>
      <vt:lpstr>НСАИЛ - представници -</vt:lpstr>
      <vt:lpstr>НСАИЛ и парацетамол - механизам ефекта -</vt:lpstr>
      <vt:lpstr>НСАИЛ и парацетамол - индикације -</vt:lpstr>
      <vt:lpstr>Начин примене, препоручене дозе и максималне дневне дозе најчешће коришћених НСАИЛ у лечењу бола</vt:lpstr>
      <vt:lpstr>Начин примене, препоручене дозе и максималне дневне дозе најчешће коришћених НСАИЛ у лечењу бола</vt:lpstr>
      <vt:lpstr>НСАИЛ и парацетамол - фармакокинетика: апсорција -</vt:lpstr>
      <vt:lpstr>НСАИЛ и парацетамол - фармакокинетика: дистрибуција -</vt:lpstr>
      <vt:lpstr>НСАИЛ и парацетамол - фармакокинетика: метаболизам -</vt:lpstr>
      <vt:lpstr>НСАИЛ и парацетамол - фармакокинетика: излучивање -</vt:lpstr>
      <vt:lpstr>НСАИЛ - нежељена дејства -</vt:lpstr>
      <vt:lpstr>Парацетамол - нежељена дејства -</vt:lpstr>
      <vt:lpstr>НСАИЛ  - предозирање -</vt:lpstr>
      <vt:lpstr>Парацетамол - предозирање -</vt:lpstr>
      <vt:lpstr>НСАИЛ и парацетамол - интеракције -</vt:lpstr>
      <vt:lpstr>НСАИЛ и парацетамол - интеракције -</vt:lpstr>
      <vt:lpstr>НСАИЛ и парацетамол - примена у трудноћи и лактацији -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Natasa</dc:creator>
  <cp:lastModifiedBy>Natasa</cp:lastModifiedBy>
  <cp:revision>27</cp:revision>
  <dcterms:created xsi:type="dcterms:W3CDTF">2019-10-23T10:10:25Z</dcterms:created>
  <dcterms:modified xsi:type="dcterms:W3CDTF">2019-10-28T07:20:38Z</dcterms:modified>
</cp:coreProperties>
</file>

<file path=docProps/thumbnail.jpeg>
</file>